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4"/>
  </p:notesMasterIdLst>
  <p:sldIdLst>
    <p:sldId id="256" r:id="rId2"/>
    <p:sldId id="327" r:id="rId3"/>
    <p:sldId id="308" r:id="rId4"/>
    <p:sldId id="265" r:id="rId5"/>
    <p:sldId id="266" r:id="rId6"/>
    <p:sldId id="258" r:id="rId7"/>
    <p:sldId id="267" r:id="rId8"/>
    <p:sldId id="268" r:id="rId9"/>
    <p:sldId id="269" r:id="rId10"/>
    <p:sldId id="309" r:id="rId11"/>
    <p:sldId id="31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59" r:id="rId22"/>
    <p:sldId id="292" r:id="rId23"/>
    <p:sldId id="280" r:id="rId24"/>
    <p:sldId id="311" r:id="rId25"/>
    <p:sldId id="257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5" r:id="rId43"/>
    <p:sldId id="302" r:id="rId44"/>
    <p:sldId id="303" r:id="rId45"/>
    <p:sldId id="304" r:id="rId46"/>
    <p:sldId id="307" r:id="rId47"/>
    <p:sldId id="260" r:id="rId48"/>
    <p:sldId id="261" r:id="rId49"/>
    <p:sldId id="262" r:id="rId50"/>
    <p:sldId id="263" r:id="rId51"/>
    <p:sldId id="264" r:id="rId52"/>
    <p:sldId id="28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7"/>
    <p:restoredTop sz="94661"/>
  </p:normalViewPr>
  <p:slideViewPr>
    <p:cSldViewPr snapToGrid="0">
      <p:cViewPr>
        <p:scale>
          <a:sx n="63" d="100"/>
          <a:sy n="63" d="100"/>
        </p:scale>
        <p:origin x="101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AB898-F55E-E94F-961C-C9BDAF54545C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F396-66D4-DE42-BD68-97A158BF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ripples in space-time propagating at the speed of light, most commonly associated with extreme gravity events like two black holes spiralling into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6847D-F9BF-C64D-8482-57C0C2691F6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0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6A6A-FC67-0A5D-4F17-367AF4616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280" y="1122362"/>
            <a:ext cx="5506720" cy="3086669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EA921-EED9-0285-A772-20046E674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280" y="4209032"/>
            <a:ext cx="5506720" cy="104876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64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DAAF-9973-C174-BB51-B2BA89F6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032E5-4414-EE1C-DF84-38FD25758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FAF2F-C4CE-7DC9-CA91-786CA910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020AE-5DB7-4926-B5C5-BFE92A014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D931-C01E-F2BE-204F-216AD184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2891F9-A670-72BA-2097-CFFD5BB3C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6E72E-9099-20A6-F2F0-9D6767B73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B3585-18C3-2319-F604-F3D634E4E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C2F28-2C53-752E-6DA8-84E3872C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33139-C5E6-970F-B56E-82CEAAE7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5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7339-5DFC-3DD2-7935-D5B5BAF8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6AC5C-5158-7B0F-3FE6-56548819A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39058-EB2F-1E81-693F-144EBBA7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F2792-9DDC-D95B-56EF-948202F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6C76E-858B-4318-4FCC-0561AEA1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3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38E9-F195-FF94-21A8-6E6BC298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AF74D-BCCA-19EC-7362-6A82A867E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04D3-F007-7EAD-92C8-A165781A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00DE8-A1E8-199A-0F56-5EDA5B59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863D-8DCE-6AC8-4875-1532372B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DDE8-3339-BF43-88B9-6624F841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7C7E9-04F0-7E89-C75A-0F1994F32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ABBAF-E586-1614-C7D5-7266B0F22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2EA6B-99F4-5C74-289E-7A9522C5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CBF8E-63C0-B45C-EC34-BDDB396F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58020-AF98-7CF9-522A-AA4634E5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12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C122-F091-8B84-754E-D0EFEA47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D0D06-768D-7389-CB10-ABAB1C4F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6C861-0E03-174D-2DDD-8A3BF8154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C7F82-8238-A553-8F4F-7908BC385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05C60-D5C8-07E9-F2A5-63CF16E9B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4342BE-0659-8586-2F23-8BD7F349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85462-42E4-A1B2-0A4E-AD788A8C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27DF6-E4DE-E72C-8705-3AC3C27D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953F-22CB-78A5-986C-51287A8A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9F7D8-5015-1AEC-5147-CCC5E11A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37330-5F67-F506-C0A5-988F8B5D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AE64C-2998-B570-F52F-44464015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E3492-BF2F-FF2B-B387-2CF3A75A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6023D-D0FC-79D0-02E5-1A4D3246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69A78-65D7-CF57-B69C-4EDACEE7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3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4C09-2908-5458-46D2-A9A0FFA4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500B5-3DCA-3174-D67D-B4826A2C5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B7FFF-ED95-E9E7-3AC6-EDFA2677C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9873-1B74-DD29-3DBB-6E4E1371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C3431-CA78-C926-775D-4032FCF9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7603B-E20A-2DBA-FF5D-F19343F9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6FB9-95DD-916A-1D9C-0468AFE7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D9CA5-0200-91E8-1DAD-1D0033383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21AF9-302E-31D0-7FCF-21985D680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0BB2F-2AF8-BB85-EBC5-55D2CE7A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2157F-9B79-D3C6-B5E5-980536B18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C9B89-F2B4-9E67-05ED-DDEAC0CF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3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D496C-1767-049B-3A1D-DAC12E4FB11C}"/>
              </a:ext>
            </a:extLst>
          </p:cNvPr>
          <p:cNvSpPr/>
          <p:nvPr/>
        </p:nvSpPr>
        <p:spPr>
          <a:xfrm>
            <a:off x="-22381" y="6356350"/>
            <a:ext cx="12236761" cy="549608"/>
          </a:xfrm>
          <a:prstGeom prst="rect">
            <a:avLst/>
          </a:prstGeom>
          <a:solidFill>
            <a:srgbClr val="002060">
              <a:alpha val="819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1A66F-465F-EC57-B55D-75D060F1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83377-5808-6BE2-BC49-6FB2A3EA5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8E36E-2ABE-18BC-FCF0-3E03C182B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88A37B53-6A4F-B54A-829A-6012F22412A8}" type="datetimeFigureOut">
              <a:rPr lang="en-US" smtClean="0"/>
              <a:t>12/26/25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D7AC1-7633-0374-76B4-F1F25A532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94B0B-FE54-1205-ACEE-7F73F9056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0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02060"/>
          </a:solidFill>
          <a:latin typeface="Fira Sans" panose="020B0503050000020004" pitchFamily="34" charset="0"/>
          <a:ea typeface="Helvetica Neue Thin" panose="020B0403020202020204" pitchFamily="34" charset="0"/>
          <a:cs typeface="GILLSANS-MEDIUM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2" Type="http://schemas.openxmlformats.org/officeDocument/2006/relationships/image" Target="../media/image1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4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3" Type="http://schemas.openxmlformats.org/officeDocument/2006/relationships/image" Target="../media/image27.gif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2" Type="http://schemas.openxmlformats.org/officeDocument/2006/relationships/image" Target="../media/image26.gif"/><Relationship Id="rId16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5" Type="http://schemas.openxmlformats.org/officeDocument/2006/relationships/image" Target="../media/image3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Relationship Id="rId1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12" Type="http://schemas.openxmlformats.org/officeDocument/2006/relationships/image" Target="../media/image55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7EFE-7E23-01FD-CD0B-993643018D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Clock Based Gravitational Wave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BBA9D-05E3-1042-4A2B-97ABC06D2579}"/>
              </a:ext>
            </a:extLst>
          </p:cNvPr>
          <p:cNvSpPr txBox="1"/>
          <p:nvPr/>
        </p:nvSpPr>
        <p:spPr>
          <a:xfrm>
            <a:off x="1425388" y="699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Gravitational Waves Discovered from Colliding Black Holes | Scientific  American">
            <a:extLst>
              <a:ext uri="{FF2B5EF4-FFF2-40B4-BE49-F238E27FC236}">
                <a16:creationId xmlns:a16="http://schemas.microsoft.com/office/drawing/2014/main" id="{71FCCA57-A1EE-42FD-ADFA-2CEBF225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20" y="1507906"/>
            <a:ext cx="5506720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Celes Skeleton Gold Automatic Self Winding Wrist Watch See Through Glass Back No Battery Analog Watch For Men Buy RCeles Skeleton Gold Automatic Self Winding Wrist Watch See Through Glass">
            <a:extLst>
              <a:ext uri="{FF2B5EF4-FFF2-40B4-BE49-F238E27FC236}">
                <a16:creationId xmlns:a16="http://schemas.microsoft.com/office/drawing/2014/main" id="{54246E17-D2D1-FBE2-8BB2-719B9F28E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91" y="3899895"/>
            <a:ext cx="926834" cy="61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Celes Skeleton Gold Automatic Self Winding Wrist Watch See Through Glass Back No Battery Analog Watch For Men Buy RCeles Skeleton Gold Automatic Self Winding Wrist Watch See Through Glass">
            <a:extLst>
              <a:ext uri="{FF2B5EF4-FFF2-40B4-BE49-F238E27FC236}">
                <a16:creationId xmlns:a16="http://schemas.microsoft.com/office/drawing/2014/main" id="{9471BFA8-94C6-76CF-77BE-B0E1B602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811" y="3155237"/>
            <a:ext cx="926834" cy="61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4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0D2B-F51F-DAE0-81B5-BA119415F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51A2-A842-1F0B-BFCD-2FFF815E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0DECA-C196-5822-515C-7C106F58E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Extracting useful information from signals</a:t>
            </a:r>
          </a:p>
        </p:txBody>
      </p:sp>
    </p:spTree>
    <p:extLst>
      <p:ext uri="{BB962C8B-B14F-4D97-AF65-F5344CB8AC3E}">
        <p14:creationId xmlns:p14="http://schemas.microsoft.com/office/powerpoint/2010/main" val="348604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A227D-61A0-0EC1-8436-B7BB5AC9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10C6-FE70-3272-4285-CDD59B7F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Monochromatic Signals</a:t>
            </a:r>
          </a:p>
        </p:txBody>
      </p:sp>
      <p:pic>
        <p:nvPicPr>
          <p:cNvPr id="10" name="Content Placeholder 9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2F727CC5-0189-CD62-729F-44F609D3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457" y="2365715"/>
            <a:ext cx="11225056" cy="245302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18855C-DEEF-83AD-D385-72540562E527}"/>
              </a:ext>
            </a:extLst>
          </p:cNvPr>
          <p:cNvSpPr txBox="1"/>
          <p:nvPr/>
        </p:nvSpPr>
        <p:spPr>
          <a:xfrm>
            <a:off x="289955" y="2782669"/>
            <a:ext cx="109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h(t)</a:t>
            </a:r>
            <a:endParaRPr lang="en-US" sz="3600" baseline="-250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9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3F084E-F61B-AC59-0FA6-8AC4B336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34" y="3166819"/>
            <a:ext cx="4211379" cy="3160818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B400AE-BB6E-1B1D-8A34-4CD78FE45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7212" y="1600200"/>
            <a:ext cx="3932237" cy="381158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 N = 1e7 </a:t>
            </a:r>
          </a:p>
          <a:p>
            <a:r>
              <a:rPr lang="en-US" sz="2400" dirty="0"/>
              <a:t>h =1e-20</a:t>
            </a:r>
          </a:p>
          <a:p>
            <a:r>
              <a:rPr lang="en-US" sz="2400" dirty="0"/>
              <a:t>Laser Noise : 1 </a:t>
            </a:r>
            <a:r>
              <a:rPr lang="en-US" sz="2400" dirty="0" err="1"/>
              <a:t>mHz</a:t>
            </a:r>
            <a:r>
              <a:rPr lang="en-US" sz="2400" dirty="0"/>
              <a:t> linewidth, 0.1 </a:t>
            </a:r>
            <a:r>
              <a:rPr lang="en-US" sz="2400" dirty="0" err="1"/>
              <a:t>nW</a:t>
            </a:r>
            <a:r>
              <a:rPr lang="en-US" sz="2400" dirty="0"/>
              <a:t> at PLL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821318-FD26-CFE8-66A1-9D1F4DDD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93" y="10858"/>
            <a:ext cx="3932237" cy="1600200"/>
          </a:xfrm>
        </p:spPr>
        <p:txBody>
          <a:bodyPr/>
          <a:lstStyle/>
          <a:p>
            <a:r>
              <a:rPr lang="en-US" dirty="0"/>
              <a:t>Frequency Estimation</a:t>
            </a:r>
          </a:p>
        </p:txBody>
      </p:sp>
      <p:pic>
        <p:nvPicPr>
          <p:cNvPr id="10" name="Picture 2" descr="Sine Wave Images – Browse 27,388 Stock Photos, Vectors, and Video | Adobe  Stock">
            <a:extLst>
              <a:ext uri="{FF2B5EF4-FFF2-40B4-BE49-F238E27FC236}">
                <a16:creationId xmlns:a16="http://schemas.microsoft.com/office/drawing/2014/main" id="{C9B79F41-CCFD-CA31-5E8B-31B4203C8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444" l="9167" r="91389">
                        <a14:foregroundMark x1="49583" y1="31389" x2="39167" y2="56944"/>
                        <a14:foregroundMark x1="39167" y1="56944" x2="58472" y2="76389"/>
                        <a14:foregroundMark x1="58472" y1="76389" x2="85694" y2="67778"/>
                        <a14:foregroundMark x1="85694" y1="67778" x2="58472" y2="16111"/>
                        <a14:foregroundMark x1="58472" y1="16111" x2="37778" y2="1389"/>
                        <a14:foregroundMark x1="37778" y1="1389" x2="18333" y2="15278"/>
                        <a14:foregroundMark x1="18333" y1="15278" x2="6111" y2="64444"/>
                        <a14:foregroundMark x1="6111" y1="64444" x2="18056" y2="93611"/>
                        <a14:foregroundMark x1="18056" y1="93611" x2="18889" y2="94722"/>
                        <a14:foregroundMark x1="86389" y1="25556" x2="3611" y2="23889"/>
                        <a14:foregroundMark x1="3611" y1="23889" x2="2639" y2="63333"/>
                        <a14:foregroundMark x1="2639" y1="63333" x2="11944" y2="99722"/>
                        <a14:foregroundMark x1="11944" y1="99722" x2="91389" y2="91111"/>
                        <a14:foregroundMark x1="91389" y1="91111" x2="28472" y2="29444"/>
                        <a14:foregroundMark x1="28472" y1="29444" x2="27083" y2="43611"/>
                        <a14:foregroundMark x1="82361" y1="38056" x2="86667" y2="72778"/>
                        <a14:foregroundMark x1="86667" y1="72778" x2="86944" y2="73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17" b="24117"/>
          <a:stretch>
            <a:fillRect/>
          </a:stretch>
        </p:blipFill>
        <p:spPr bwMode="auto">
          <a:xfrm>
            <a:off x="-61498" y="3698656"/>
            <a:ext cx="3932237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A6FEDAA-DE26-FDEC-FBF7-34AA2834F009}"/>
              </a:ext>
            </a:extLst>
          </p:cNvPr>
          <p:cNvGrpSpPr/>
          <p:nvPr/>
        </p:nvGrpSpPr>
        <p:grpSpPr>
          <a:xfrm>
            <a:off x="247212" y="4162837"/>
            <a:ext cx="3783181" cy="1193413"/>
            <a:chOff x="947886" y="5229646"/>
            <a:chExt cx="3783181" cy="11934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94B823-A5F3-1824-E3EC-1436995A7887}"/>
                </a:ext>
              </a:extLst>
            </p:cNvPr>
            <p:cNvGrpSpPr/>
            <p:nvPr/>
          </p:nvGrpSpPr>
          <p:grpSpPr>
            <a:xfrm>
              <a:off x="947886" y="5229646"/>
              <a:ext cx="947096" cy="1184535"/>
              <a:chOff x="947886" y="5229646"/>
              <a:chExt cx="947096" cy="118453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36C74B7-24C3-3C3A-27A3-752EFFC09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D6B3D75-0E2E-24A3-E2EE-9F4AF7622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E5FB82A-EE92-B3DF-4E1D-C4ACF7900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156D59D-D718-4B04-0B9C-7175492CA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DF63D57-BB3F-A9E2-8D40-B1819CD25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345B6A8-216A-0A48-2C74-BA3920CB1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C11607F-AAC8-728C-0D8C-E8B7CAD5F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DED3FF6-8FB7-BFE2-80BA-F52353A35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F35FA3-0955-D395-6FFB-3D2F1F10AF51}"/>
                </a:ext>
              </a:extLst>
            </p:cNvPr>
            <p:cNvGrpSpPr/>
            <p:nvPr/>
          </p:nvGrpSpPr>
          <p:grpSpPr>
            <a:xfrm>
              <a:off x="1894975" y="5234084"/>
              <a:ext cx="947096" cy="1184535"/>
              <a:chOff x="947886" y="5229646"/>
              <a:chExt cx="947096" cy="1184535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31D8CA2-48B3-708A-8262-DB52994FA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2AFFF41-9A1F-FE12-F962-E09432052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379D5C9-DBC3-2972-AE90-5EFB936552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B3D14C1-55CA-8CDE-A25E-841007969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AA2B617-6A72-6AAC-FA55-9E7039A4B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8C74C1-5D2D-2A62-2935-C3B6E5BFA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CC8134A-1FC6-584A-7852-88C26B311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BDEF0CC-3322-065F-EB54-2BD3C5241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54E060-E1B9-15E7-924F-C0D52B3667D3}"/>
                </a:ext>
              </a:extLst>
            </p:cNvPr>
            <p:cNvGrpSpPr/>
            <p:nvPr/>
          </p:nvGrpSpPr>
          <p:grpSpPr>
            <a:xfrm>
              <a:off x="2841708" y="5238524"/>
              <a:ext cx="947096" cy="1184535"/>
              <a:chOff x="947886" y="5229646"/>
              <a:chExt cx="947096" cy="1184535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2101BB1-5D51-2A29-3C88-318CE21DB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807DA89-5F36-294F-867A-861E5CFE5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9BAD7C1-1006-2836-1AAF-0468374BE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C0867A9-88DB-51BB-EA6D-F73A7C8E2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A8FA6A3-51EE-15EC-4D2F-133B5D6F8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4D1EB2F-CC59-FE50-4227-271D5B72F3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F0DBB9B-D9DD-2FAA-EF78-5B68E072D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113C429-A36E-105D-C390-369CAC92C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94A87C1-D6BC-6292-7237-DBA2BAB498FF}"/>
                </a:ext>
              </a:extLst>
            </p:cNvPr>
            <p:cNvGrpSpPr/>
            <p:nvPr/>
          </p:nvGrpSpPr>
          <p:grpSpPr>
            <a:xfrm>
              <a:off x="3783971" y="5238524"/>
              <a:ext cx="947096" cy="1184535"/>
              <a:chOff x="947886" y="5229646"/>
              <a:chExt cx="947096" cy="1184535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908D396-E8E0-5F43-40C0-D3E1FBC42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F2F2CD0-5FC0-69C9-2BC4-59EDFE86D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2F56941-292B-06B6-7392-7018E3838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054EB700-762F-A210-3E27-72D9C467D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7173818-AEB2-1589-D8E2-C7DBC2BE3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7A2568D-F515-8712-ADBF-F8541D524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EE4F175-2990-46A5-18B4-D219B6F8B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C91AA5E-163F-D0C1-080C-C3790D625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31CA90E-53DC-60A6-C643-3BA4A00614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42"/>
          <a:stretch>
            <a:fillRect/>
          </a:stretch>
        </p:blipFill>
        <p:spPr>
          <a:xfrm>
            <a:off x="4187468" y="149859"/>
            <a:ext cx="4471001" cy="3099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F6FD50-9E8D-D553-B8C8-D2920A3A6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388" y="3608913"/>
            <a:ext cx="3343481" cy="2509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347EB3-E51F-7CAE-774B-D0C34932BAA6}"/>
              </a:ext>
            </a:extLst>
          </p:cNvPr>
          <p:cNvSpPr txBox="1"/>
          <p:nvPr/>
        </p:nvSpPr>
        <p:spPr>
          <a:xfrm>
            <a:off x="5801388" y="5199422"/>
            <a:ext cx="613954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rPr>
              <a:t>T = 5s</a:t>
            </a:r>
          </a:p>
        </p:txBody>
      </p:sp>
    </p:spTree>
    <p:extLst>
      <p:ext uri="{BB962C8B-B14F-4D97-AF65-F5344CB8AC3E}">
        <p14:creationId xmlns:p14="http://schemas.microsoft.com/office/powerpoint/2010/main" val="246956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A2B4-067E-DC81-EB57-DE249562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682D4D15-800D-C5F9-EDAA-60FEBD98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3539772" y="938318"/>
            <a:ext cx="5481226" cy="3617720"/>
          </a:xfrm>
          <a:prstGeom prst="rect">
            <a:avLst/>
          </a:prstGeom>
        </p:spPr>
      </p:pic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FA16711-7DF3-1D4C-E7DE-2C70BA649BB9}"/>
              </a:ext>
            </a:extLst>
          </p:cNvPr>
          <p:cNvGrpSpPr/>
          <p:nvPr/>
        </p:nvGrpSpPr>
        <p:grpSpPr>
          <a:xfrm>
            <a:off x="3142696" y="1221228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A8199E3B-E444-EC51-D12E-6FBEC8A765AA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8CBF4104-D9D9-A411-7EA3-9FCDAEF6996E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5DEF5ABD-9FAD-69A7-CCBC-EAAD8399B781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01E1662C-C608-2E66-8943-7F0863B5A1FF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1164AE0A-FF93-E196-2BA4-DBD3A294638F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3971C0B1-B3A7-F9A5-B1D9-923CA59F3EFC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29361B0F-EE76-33BE-A409-AB0AA0648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B219506D-0BD4-5132-DB40-E53BF9B0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FB6890A5-6792-A35B-CB1E-F8E67B7D2B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3F5A9413-ED86-E901-7E12-1A907B884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336D5B76-42CC-E51F-464A-EC25295DAFF7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2EB7DCF6-FA1B-7D29-9D20-EA721DA2A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A16E9135-19A9-E42A-73E2-CE018F3A1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17996082-8568-3993-DC85-83B994B6A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0A9C9B35-6C6A-0069-B405-DF56E03DF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A8BE93EB-A585-D6ED-C684-F82660B8AA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8BCF97FB-B793-FB2F-5F24-67602C1CF89F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224B7DC9-A95B-18A7-B4B2-02B80033B7B5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40670677-E0C4-15E4-9042-F5822647D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127B595C-66C4-7701-8CDD-464B687964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E155A1FB-0DBF-AD54-A1A8-754C30BCB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324958A7-D04B-5D75-3743-CFC09567F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95" name="TextBox 1094">
            <a:extLst>
              <a:ext uri="{FF2B5EF4-FFF2-40B4-BE49-F238E27FC236}">
                <a16:creationId xmlns:a16="http://schemas.microsoft.com/office/drawing/2014/main" id="{77E9E338-3822-4D1C-E3A2-1F21DA2FC151}"/>
              </a:ext>
            </a:extLst>
          </p:cNvPr>
          <p:cNvSpPr txBox="1"/>
          <p:nvPr/>
        </p:nvSpPr>
        <p:spPr>
          <a:xfrm>
            <a:off x="3332029" y="4934362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A3A4E9-C5B9-CF2A-1F97-DC654DC5CB88}"/>
              </a:ext>
            </a:extLst>
          </p:cNvPr>
          <p:cNvGrpSpPr/>
          <p:nvPr/>
        </p:nvGrpSpPr>
        <p:grpSpPr>
          <a:xfrm>
            <a:off x="3361995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6C688C-C4A6-FB81-A9C5-2B10ABBBE1BF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6C688C-C4A6-FB81-A9C5-2B10ABBBE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A30A0FB-C279-423E-8185-237889738DF5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A30A0FB-C279-423E-8185-237889738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F64A2B-815A-647E-4527-ADB8E86E2D5B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F64A2B-815A-647E-4527-ADB8E86E2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A21AF64-F4B5-70FF-D41E-9D5FB4332E29}"/>
              </a:ext>
            </a:extLst>
          </p:cNvPr>
          <p:cNvSpPr txBox="1">
            <a:spLocks/>
          </p:cNvSpPr>
          <p:nvPr/>
        </p:nvSpPr>
        <p:spPr>
          <a:xfrm>
            <a:off x="387110" y="-349894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2060"/>
                </a:solidFill>
                <a:latin typeface="Fira Sans" panose="020B0503050000020004" pitchFamily="34" charset="0"/>
                <a:ea typeface="Helvetica Neue Thin" panose="020B0403020202020204" pitchFamily="34" charset="0"/>
                <a:cs typeface="GILLSANS-MEDIUM" panose="020B0502020104020203" pitchFamily="34" charset="-79"/>
              </a:defRPr>
            </a:lvl1pPr>
          </a:lstStyle>
          <a:p>
            <a:r>
              <a:rPr lang="en-US" dirty="0"/>
              <a:t>Phase/Amplitude Estimation</a:t>
            </a:r>
          </a:p>
        </p:txBody>
      </p:sp>
    </p:spTree>
    <p:extLst>
      <p:ext uri="{BB962C8B-B14F-4D97-AF65-F5344CB8AC3E}">
        <p14:creationId xmlns:p14="http://schemas.microsoft.com/office/powerpoint/2010/main" val="751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D2F2DE48-9F0C-CFEA-A634-3888A713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A2078D00-CD7E-CAB9-3EAF-99BB07B93D69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F87811AD-E055-6886-0EEC-2BB805C80797}"/>
              </a:ext>
            </a:extLst>
          </p:cNvPr>
          <p:cNvGrpSpPr/>
          <p:nvPr/>
        </p:nvGrpSpPr>
        <p:grpSpPr>
          <a:xfrm>
            <a:off x="1217208" y="1196222"/>
            <a:ext cx="3667844" cy="3246120"/>
            <a:chOff x="5246311" y="3255858"/>
            <a:chExt cx="900653" cy="913725"/>
          </a:xfrm>
        </p:grpSpPr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D179530-8DF2-B5E9-01EE-67ADB71547FB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AA83178C-F36F-0CE4-C3EC-643652DF43BA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253A8EB-B01E-4004-7E9E-7418DE11F13B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4" name="TextBox 1093">
            <a:extLst>
              <a:ext uri="{FF2B5EF4-FFF2-40B4-BE49-F238E27FC236}">
                <a16:creationId xmlns:a16="http://schemas.microsoft.com/office/drawing/2014/main" id="{A80DE28A-7A53-CB80-FDF3-802AC21E5735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9C1241-C8AD-B3A3-415F-E84BDB51E3EA}"/>
              </a:ext>
            </a:extLst>
          </p:cNvPr>
          <p:cNvGrpSpPr/>
          <p:nvPr/>
        </p:nvGrpSpPr>
        <p:grpSpPr>
          <a:xfrm>
            <a:off x="801278" y="4485693"/>
            <a:ext cx="4483963" cy="1081145"/>
            <a:chOff x="801278" y="4485693"/>
            <a:chExt cx="4483963" cy="1081145"/>
          </a:xfrm>
        </p:grpSpPr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81322D4C-4F45-D92E-BA0E-BDEC6AEC87FC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6A389C1A-0C44-7A6B-D2D8-C6C6BAB87A78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CA230727-F04E-5735-9C5C-D64A5F2A3429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6A73E919-0A73-CB09-6CAA-EE9C005715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A185EED8-4562-B2BE-280A-80DCB7FAE0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93294D16-5D97-145F-564F-6C3F06B33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D75BE8AB-D89A-6895-51B1-13ACE0176B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2008F49B-7E81-DE50-F49A-25A55D2B02E4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17E656B6-C798-D5D9-AFCE-0E35B44D4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DE3892B0-D04E-EABE-DB5A-482B8D6C0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09BF0329-AC1B-7621-8938-D5CADF8640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C26267E9-2524-1E80-F91C-25189551A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1CB8B77D-E66E-C9F5-EAD9-E9D2BE6A4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C4420E55-BAAF-127A-9561-20D6FE77C6AE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B5F3927F-D47D-CE0D-0509-635DFB88C5A6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00A1CC2C-83F4-D703-DC8D-BBEECD8B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C2CD88DD-054A-2D09-CEE5-689F43F78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A9016E83-698F-8451-0EC2-3E221AD12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B88E8EFC-872D-5045-DBFD-B2A0EFBFE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EDDF5E1-6642-D3AD-9881-AB1830F9C73E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1081145"/>
              <a:chOff x="1015832" y="4485693"/>
              <a:chExt cx="4045898" cy="1081145"/>
            </a:xfrm>
          </p:grpSpPr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5D531139-48CD-9CB2-2F81-253BFB7E040F}"/>
                  </a:ext>
                </a:extLst>
              </p:cNvPr>
              <p:cNvSpPr txBox="1"/>
              <p:nvPr/>
            </p:nvSpPr>
            <p:spPr>
              <a:xfrm>
                <a:off x="1635128" y="4920507"/>
                <a:ext cx="7342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Fira Sans" panose="020B0503050000020004" pitchFamily="34" charset="0"/>
                  </a:rPr>
                  <a:t>t</a:t>
                </a:r>
                <a:endParaRPr lang="en-US" sz="3600" baseline="-25000" dirty="0">
                  <a:latin typeface="Fira Sans" panose="020B0503050000020004" pitchFamily="34" charset="0"/>
                </a:endParaRPr>
              </a:p>
            </p:txBody>
          </p:sp>
          <p:cxnSp>
            <p:nvCxnSpPr>
              <p:cNvPr id="1097" name="Straight Connector 1096">
                <a:extLst>
                  <a:ext uri="{FF2B5EF4-FFF2-40B4-BE49-F238E27FC236}">
                    <a16:creationId xmlns:a16="http://schemas.microsoft.com/office/drawing/2014/main" id="{720DD8C8-49F7-FC4A-B83F-33D2EF36BF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1995" y="5243672"/>
                <a:ext cx="1497896" cy="0"/>
              </a:xfrm>
              <a:prstGeom prst="line">
                <a:avLst/>
              </a:prstGeom>
              <a:ln w="5715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1" name="TextBox 1100">
                    <a:extLst>
                      <a:ext uri="{FF2B5EF4-FFF2-40B4-BE49-F238E27FC236}">
                        <a16:creationId xmlns:a16="http://schemas.microsoft.com/office/drawing/2014/main" id="{DDB810A7-C2DC-A6A0-B30E-FE162E51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01" name="TextBox 1100">
                    <a:extLst>
                      <a:ext uri="{FF2B5EF4-FFF2-40B4-BE49-F238E27FC236}">
                        <a16:creationId xmlns:a16="http://schemas.microsoft.com/office/drawing/2014/main" id="{DDB810A7-C2DC-A6A0-B30E-FE162E51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3" name="TextBox 1102">
                    <a:extLst>
                      <a:ext uri="{FF2B5EF4-FFF2-40B4-BE49-F238E27FC236}">
                        <a16:creationId xmlns:a16="http://schemas.microsoft.com/office/drawing/2014/main" id="{D0D92B74-B77E-AE1C-7151-030192B60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03" name="TextBox 1102">
                    <a:extLst>
                      <a:ext uri="{FF2B5EF4-FFF2-40B4-BE49-F238E27FC236}">
                        <a16:creationId xmlns:a16="http://schemas.microsoft.com/office/drawing/2014/main" id="{D0D92B74-B77E-AE1C-7151-030192B604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FB0E6356-85F1-48AD-3412-40C4AED48BC4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FB0E6356-85F1-48AD-3412-40C4AED48B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7922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94CB3-77DB-DC12-5246-A15E0756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6B82C369-0FC9-5940-7273-DA70C8A4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8331BBD6-92F8-712B-D476-AF4A3A05325E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3DC0BDDF-B71E-46AA-7FA2-E7F112DF26F4}"/>
              </a:ext>
            </a:extLst>
          </p:cNvPr>
          <p:cNvGrpSpPr/>
          <p:nvPr/>
        </p:nvGrpSpPr>
        <p:grpSpPr>
          <a:xfrm>
            <a:off x="1107468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B3FD6347-1B89-E77C-C30A-50150E67FCBD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A72EFF7E-C81E-7A9B-D133-5BF9F051B034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A884EAF7-8F98-5668-DAD8-FC943F4E5575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6544374E-877A-DC0C-D131-6F439D883446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C3F99A78-29CF-F8F1-560D-EB49215EB52B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8FB43D84-F4A6-FCEE-3B36-FD721D87CFE8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0C528F66-EA49-15E4-262D-9FE28AD82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932FA22B-644A-AD97-B53E-D1704864B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9ED9498C-7155-9C2B-E570-45B42C43EE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F22831E8-2F9C-A687-3C19-AB9A9933B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A408E8CC-BED0-17FA-F4BD-0A1DF4F82FB7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85C58365-E044-1623-938E-5CA8201FA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B10FD5F9-FB82-F86F-0930-76790DE9C6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D9177F4B-8724-972C-0874-CAB2E3485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198E3966-EB97-5F05-390D-A263987CF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F0A98291-2E89-F775-CCA3-6337AE439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FB421B36-5380-FF2D-4D92-70211181C719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1C1D8A43-EE44-4CCB-FFB1-1678897CF39C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9E96405D-9C52-B5AC-2847-A5B833BA4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EA4C9038-9FB0-7D95-DFE2-4FE143DFF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86CB730A-1789-ED0F-3B80-A0B9DB1AB0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BE6CD3A8-3B81-2991-78BF-B9469D24D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ED3B6BB-2E9C-A4D7-CBBF-15D26F5545B8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E5289D-FF40-4D31-2629-40799F2BB60B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36504C-1786-33A0-EF57-349682C4F746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D86F70-0610-6A8A-F7FD-AD6167F39D3B}"/>
              </a:ext>
            </a:extLst>
          </p:cNvPr>
          <p:cNvGrpSpPr/>
          <p:nvPr/>
        </p:nvGrpSpPr>
        <p:grpSpPr>
          <a:xfrm>
            <a:off x="1328654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54BD4-5BC8-C772-6A1C-E76A1CAC74F2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54BD4-5BC8-C772-6A1C-E76A1CAC7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CA2559-B50C-935C-F0C9-66D1E7E77A97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CA2559-B50C-935C-F0C9-66D1E7E7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7DC989-A5B6-9B3D-2884-0657F6B13EA2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7DC989-A5B6-9B3D-2884-0657F6B13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5827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B7667-2386-1EDD-9AD0-0E03DB47E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86F680-DA6C-78D5-D1AA-130A70379F07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3AA16C16-9C07-8893-29D6-DC129C52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415EB661-08B4-EE52-6DCE-A9BE1B5B7450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53200D6-B12B-2716-F79E-7755792CF48E}"/>
              </a:ext>
            </a:extLst>
          </p:cNvPr>
          <p:cNvGrpSpPr/>
          <p:nvPr/>
        </p:nvGrpSpPr>
        <p:grpSpPr>
          <a:xfrm>
            <a:off x="1675513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6686244A-5332-02D0-7A37-999DAF88C95F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07FEC480-4B1F-E180-2920-AE91C91E4892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6FEC9640-6796-899D-F448-C4B37828C5D5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BECC3ECF-8FDD-36DC-8298-A35B94CC3908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A35A9DF6-F09A-EFE8-05CB-7FD7B0C464DB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4EC55280-1F9F-8253-7BE8-8433AFDA5306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3274DF38-6F00-9557-FBCC-764DCAF78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B07C0C09-2DCD-326F-E873-F49888F7D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ADA047F6-26B2-3EDC-07E9-780AEC10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6E34FD0A-222C-0FB5-0619-046F2F376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158250C0-348B-3B80-9B78-C7E125AC6F6B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3BBD0E61-E345-9852-1595-CDF15DF2E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B2B34C67-9D19-F8CD-28F1-BF885F82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8B21000A-2C91-BE28-6BE7-D2F5B2C16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323E0FD6-1450-C853-8D30-50FADF48F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63816228-65EC-0EAD-2A3B-65976C38F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C17A7776-965B-91B9-FEF4-416EA0A22F66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3A80AB7-4ED5-91D6-5698-EB1506B7B260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0501A8BB-730E-A641-2EB5-F6B61D4C84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8F60B2FF-6A21-6B4C-F482-7E1AC3B4E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7C6C556E-2395-C268-2645-06A7B83C9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4D409717-6BEA-962E-EE03-6391363E42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4AEE6686-9770-7C1F-5B1F-8A4D03F651AB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BC207F-302C-B01C-E7BF-ECA95414F2B3}"/>
              </a:ext>
            </a:extLst>
          </p:cNvPr>
          <p:cNvSpPr/>
          <p:nvPr/>
        </p:nvSpPr>
        <p:spPr>
          <a:xfrm>
            <a:off x="8783158" y="2610139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99177-7B58-17E1-8496-BEBDB00914E6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A05CA0-AD20-B835-CC3B-AFD1391CC07C}"/>
              </a:ext>
            </a:extLst>
          </p:cNvPr>
          <p:cNvGrpSpPr/>
          <p:nvPr/>
        </p:nvGrpSpPr>
        <p:grpSpPr>
          <a:xfrm>
            <a:off x="1894141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F06729-501D-49DF-A9F5-196BA0D0BB9C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F06729-501D-49DF-A9F5-196BA0D0B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B0EAF8-174D-8463-14A5-C442A5A4D0C5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B0EAF8-174D-8463-14A5-C442A5A4D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1450B4-D228-2E0A-588E-CE627A131C70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1450B4-D228-2E0A-588E-CE627A13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2910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C77D1-221A-B8E4-3D89-FED96985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618CC5F4-91DE-BFDE-4FDD-91ED81C3C8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D07C006E-7976-E1A3-4266-6249D145463C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73CA316C-BA5B-54F1-5C2F-31CA38F16A81}"/>
              </a:ext>
            </a:extLst>
          </p:cNvPr>
          <p:cNvGrpSpPr/>
          <p:nvPr/>
        </p:nvGrpSpPr>
        <p:grpSpPr>
          <a:xfrm>
            <a:off x="2091155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B5545804-93B8-C39F-1633-EEC1CB6B114E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15E41429-BB5F-6401-225F-8B3652518861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428C8C89-4BD9-B2B0-A10C-A4CAFB48A991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3A65D9FE-2609-9CDB-B151-43634F250F89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805AA36D-E3C1-2040-E6D3-18B4F0ABE9DC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8AAD7CD5-F94F-EF6E-ECCC-AB39A1F379B8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50F042D1-D818-238E-8F51-346EF7EDA2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E03EE7E6-5AE3-2853-BBF0-D96EC5E71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FE5449B7-E989-A3C9-7500-1E2B2342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4717F9B8-5674-6EC2-509F-6EA1AA35F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27F18C3E-1B85-5B0C-EA47-F50221539A19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C426C4DC-6428-0E53-A86A-19A5D59E59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5F9627F4-96FF-792E-6040-22EA39B77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CAF85BA4-35A3-4014-9D6C-77180CED6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BCCB6E02-A1B0-9951-956A-BED1690C5F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F0733847-4B32-CAF1-3C8B-F3D037EC7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EB094696-5688-E4FF-1683-93A3515ADB3B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BF0E00F0-3847-CE5E-2951-D67D83EFD16C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46049919-3244-8485-6276-A69AD97D0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10C2DE2E-DCF1-E3B7-B401-AB09EF0CF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837DD933-C09A-EDD5-A9DA-433712824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1C4B32A4-5B8D-216B-E0CE-8C613BD4E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4FAFD8E-5988-36D5-2937-B5D6EE8EE927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44A6E7-E2AB-7BCD-4DBA-993E13DD1A35}"/>
              </a:ext>
            </a:extLst>
          </p:cNvPr>
          <p:cNvSpPr/>
          <p:nvPr/>
        </p:nvSpPr>
        <p:spPr>
          <a:xfrm>
            <a:off x="8783158" y="261013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46B3AC6-7BAD-0995-2524-F90BB9DE889E}"/>
              </a:ext>
            </a:extLst>
          </p:cNvPr>
          <p:cNvSpPr/>
          <p:nvPr/>
        </p:nvSpPr>
        <p:spPr>
          <a:xfrm>
            <a:off x="9184940" y="3429000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EB98BC-7D16-92DD-3CA5-161A4CF506FE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A150958-4814-92BC-536E-EB370111C691}"/>
              </a:ext>
            </a:extLst>
          </p:cNvPr>
          <p:cNvGrpSpPr/>
          <p:nvPr/>
        </p:nvGrpSpPr>
        <p:grpSpPr>
          <a:xfrm>
            <a:off x="2303214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B4A77AE-0E4E-F187-FE32-BCE612592222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B4A77AE-0E4E-F187-FE32-BCE612592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94BBF95-4165-FBC7-45F3-6BF221847B30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94BBF95-4165-FBC7-45F3-6BF221847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5A4EAF-9022-5634-501A-6CEA8F3C2C9E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5A4EAF-9022-5634-501A-6CEA8F3C2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2780B2-678B-F7E8-9239-FF55E011A3AE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0713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AA8C9-A61C-9E32-6F02-B78D6766D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21C55DAB-BA71-4212-A632-C18D8D5D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216E845B-9E46-A7B2-C9F3-7847605B2BAE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CFDBC781-CC43-FDA1-7F8C-EAFEC655AB39}"/>
              </a:ext>
            </a:extLst>
          </p:cNvPr>
          <p:cNvGrpSpPr/>
          <p:nvPr/>
        </p:nvGrpSpPr>
        <p:grpSpPr>
          <a:xfrm>
            <a:off x="2603775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C8729E60-A1AF-C108-2748-7E3951C05D94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BA6E53D8-38A7-E064-7D58-C02C39F50D80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C8A423AD-7661-AA68-BA93-5ABF6E039EBA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7167976F-3C6E-270B-057A-59C2D3367B4A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2D397414-89B2-104E-0139-9318F2A5C93D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D70052F1-A49D-E1E0-3BA2-924B0E5A8A96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2D906D0-FF0A-CEB1-E241-BDED0C31D3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62F7F304-5AC7-9135-984C-4FE284DDF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5A54EB91-875D-AE26-EF68-FAB648795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93071505-F3BD-732A-2A56-533C9AA78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6849F0DF-9694-3C71-EAA1-857D33D9DB7D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881E1EA3-2F7B-0CC6-9ACE-DEAFAD53B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C11BD330-3335-9251-6BAA-377CCE0BB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ACEC90F1-BEB3-1F16-26B6-C6C2063E6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A8B72525-92B5-5D25-4334-0640B8616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A13A534-0A6D-FD4F-4141-7D0ECAE07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10CEFF4A-6E2B-1BEB-1657-DF42252ABE3D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E028DA34-0B01-FFAE-6814-7E4468B8E2CD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DF1A6CBC-1F4E-F432-6A7E-0E8BAB598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DB7C3942-DFB7-1313-DD39-87093FF337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3ECCC3B4-9B68-D02D-AAE7-73B3A7468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A8B05001-6930-5522-4A96-56D9D62EB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1CCB47DD-6506-76AF-ED2C-0053F200F5F2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77DB9F-2C30-2E0B-41B5-2FC51C10DF50}"/>
              </a:ext>
            </a:extLst>
          </p:cNvPr>
          <p:cNvSpPr/>
          <p:nvPr/>
        </p:nvSpPr>
        <p:spPr>
          <a:xfrm>
            <a:off x="8783158" y="261013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9A4233A-CD1A-E10B-6E6E-A713986FE547}"/>
              </a:ext>
            </a:extLst>
          </p:cNvPr>
          <p:cNvSpPr/>
          <p:nvPr/>
        </p:nvSpPr>
        <p:spPr>
          <a:xfrm>
            <a:off x="9184940" y="3429000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52D529-68A9-5C0F-1C27-A42BC67ABC91}"/>
              </a:ext>
            </a:extLst>
          </p:cNvPr>
          <p:cNvSpPr/>
          <p:nvPr/>
        </p:nvSpPr>
        <p:spPr>
          <a:xfrm>
            <a:off x="9697560" y="4052456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C123B6-A9BD-F1AB-C131-F81B4DE3BB7E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C0EA1-4741-135F-C4B0-FEA445F5507D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0BE969-DD3E-D560-3BCD-28B484758A5F}"/>
              </a:ext>
            </a:extLst>
          </p:cNvPr>
          <p:cNvGrpSpPr/>
          <p:nvPr/>
        </p:nvGrpSpPr>
        <p:grpSpPr>
          <a:xfrm>
            <a:off x="2820568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C3ECBC-C49A-747A-98B9-8C5CEDC29B05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C3ECBC-C49A-747A-98B9-8C5CEDC29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85035B-1718-BDBF-9CAF-870836FED6D7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85035B-1718-BDBF-9CAF-870836FED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37E6BA-68BA-F96E-A29C-CBB46E3BF36D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37E6BA-68BA-F96E-A29C-CBB46E3BF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332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3AF4-1554-01DE-E793-38141410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21B954B-5B08-8BAA-F457-C9C1CB8C88CC}"/>
              </a:ext>
            </a:extLst>
          </p:cNvPr>
          <p:cNvGrpSpPr/>
          <p:nvPr/>
        </p:nvGrpSpPr>
        <p:grpSpPr>
          <a:xfrm>
            <a:off x="4038599" y="991312"/>
            <a:ext cx="4114801" cy="4875375"/>
            <a:chOff x="7703127" y="942129"/>
            <a:chExt cx="3053344" cy="3617720"/>
          </a:xfrm>
        </p:grpSpPr>
        <p:pic>
          <p:nvPicPr>
            <p:cNvPr id="1042" name="Picture 1041" descr="A blue line with a line in the center&#10;&#10;AI-generated content may be incorrect.">
              <a:extLst>
                <a:ext uri="{FF2B5EF4-FFF2-40B4-BE49-F238E27FC236}">
                  <a16:creationId xmlns:a16="http://schemas.microsoft.com/office/drawing/2014/main" id="{475D7FB2-9142-AFCA-1E7A-21045C69B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2" r="72184"/>
            <a:stretch>
              <a:fillRect/>
            </a:stretch>
          </p:blipFill>
          <p:spPr>
            <a:xfrm>
              <a:off x="7703127" y="942129"/>
              <a:ext cx="3053344" cy="3617720"/>
            </a:xfrm>
            <a:prstGeom prst="rect">
              <a:avLst/>
            </a:prstGeom>
          </p:spPr>
        </p:pic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EAA60996-279C-F317-15F2-6CA9473EF962}"/>
                </a:ext>
              </a:extLst>
            </p:cNvPr>
            <p:cNvSpPr/>
            <p:nvPr/>
          </p:nvSpPr>
          <p:spPr>
            <a:xfrm>
              <a:off x="7861609" y="1162769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2D1BC93-8BF1-867B-5D0B-F1D70330403E}"/>
                </a:ext>
              </a:extLst>
            </p:cNvPr>
            <p:cNvSpPr/>
            <p:nvPr/>
          </p:nvSpPr>
          <p:spPr>
            <a:xfrm>
              <a:off x="8472272" y="1925155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9568B2-FCC2-79F8-9414-C190414AAA39}"/>
                </a:ext>
              </a:extLst>
            </p:cNvPr>
            <p:cNvSpPr/>
            <p:nvPr/>
          </p:nvSpPr>
          <p:spPr>
            <a:xfrm>
              <a:off x="8783158" y="2610139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314F1C3-E187-79F0-F5D4-30039D9972F6}"/>
                </a:ext>
              </a:extLst>
            </p:cNvPr>
            <p:cNvSpPr/>
            <p:nvPr/>
          </p:nvSpPr>
          <p:spPr>
            <a:xfrm>
              <a:off x="9184940" y="3429000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135546B-291E-AD20-33A0-C1E43B64938B}"/>
                </a:ext>
              </a:extLst>
            </p:cNvPr>
            <p:cNvSpPr/>
            <p:nvPr/>
          </p:nvSpPr>
          <p:spPr>
            <a:xfrm>
              <a:off x="9697560" y="4052456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0D887E-F843-5262-262D-7FFFFC0A8C5F}"/>
                </a:ext>
              </a:extLst>
            </p:cNvPr>
            <p:cNvCxnSpPr>
              <a:cxnSpLocks/>
              <a:stCxn id="1042" idx="3"/>
              <a:endCxn id="1042" idx="1"/>
            </p:cNvCxnSpPr>
            <p:nvPr/>
          </p:nvCxnSpPr>
          <p:spPr>
            <a:xfrm flipH="1">
              <a:off x="7703127" y="2750989"/>
              <a:ext cx="305334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C366567-A156-4201-A37A-7B3776731CFE}"/>
              </a:ext>
            </a:extLst>
          </p:cNvPr>
          <p:cNvSpPr txBox="1"/>
          <p:nvPr/>
        </p:nvSpPr>
        <p:spPr>
          <a:xfrm>
            <a:off x="3802154" y="3720394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4926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BH_animation">
            <a:hlinkClick r:id="" action="ppaction://media"/>
            <a:extLst>
              <a:ext uri="{FF2B5EF4-FFF2-40B4-BE49-F238E27FC236}">
                <a16:creationId xmlns:a16="http://schemas.microsoft.com/office/drawing/2014/main" id="{2C6E3856-F8B9-5DE3-FE18-7FF96D108F1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535.10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5651" y="-83147"/>
            <a:ext cx="12412330" cy="6981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C131B-B371-6756-F899-4422A43C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Gravitational Waves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0D131-468B-9D28-EB8C-F8CB67B0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D3F5-3E96-844B-B66D-6854B3B2F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3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65FC-6FAE-BB05-E266-E6AB9487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53" y="-348343"/>
            <a:ext cx="3932237" cy="1600200"/>
          </a:xfrm>
        </p:spPr>
        <p:txBody>
          <a:bodyPr/>
          <a:lstStyle/>
          <a:p>
            <a:r>
              <a:rPr lang="en-US" dirty="0"/>
              <a:t>Phase/Amplitude Estimation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0E888B-F100-E2C0-18E2-830A8B6F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612" r="8861"/>
          <a:stretch>
            <a:fillRect/>
          </a:stretch>
        </p:blipFill>
        <p:spPr>
          <a:xfrm>
            <a:off x="5349256" y="0"/>
            <a:ext cx="6826753" cy="50815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CBD54-7B2A-6E02-E359-FCD925F9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754" y="1600200"/>
            <a:ext cx="3932237" cy="381158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 = 160 s </a:t>
            </a:r>
          </a:p>
          <a:p>
            <a:r>
              <a:rPr lang="en-US" sz="2400" dirty="0"/>
              <a:t>f = 1/160 Hz</a:t>
            </a:r>
          </a:p>
          <a:p>
            <a:r>
              <a:rPr lang="en-US" sz="2400" dirty="0"/>
              <a:t>h = 1e-20</a:t>
            </a:r>
          </a:p>
          <a:p>
            <a:r>
              <a:rPr lang="en-US" sz="2400" dirty="0"/>
              <a:t>Measurement sequence  = DD starting at different time points</a:t>
            </a:r>
          </a:p>
          <a:p>
            <a:endParaRPr lang="en-US" sz="2400" dirty="0"/>
          </a:p>
          <a:p>
            <a:r>
              <a:rPr lang="en-US" sz="2400" dirty="0"/>
              <a:t>No clear difference between more points vs more averages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839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72966A3-2471-71E7-EE2F-436802280B35}"/>
              </a:ext>
            </a:extLst>
          </p:cNvPr>
          <p:cNvGrpSpPr/>
          <p:nvPr/>
        </p:nvGrpSpPr>
        <p:grpSpPr>
          <a:xfrm>
            <a:off x="592984" y="1405054"/>
            <a:ext cx="11496951" cy="4600187"/>
            <a:chOff x="1401197" y="1070516"/>
            <a:chExt cx="10688738" cy="42768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DB5448-FD7B-B5ED-2E6F-2E6921C13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1197" y="1070516"/>
              <a:ext cx="5519993" cy="41429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02C695-B3F6-C364-C2C0-1C5E66D4A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651" y="1070516"/>
              <a:ext cx="5698284" cy="4276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66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1BE3-0D54-4931-5FB5-2D9217F0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F67618AC-7ABF-4349-AF01-E40A5AB7B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43559" y="-39700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48CFCB87-21B3-987D-215F-B7E2789DDEAF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217950-89BC-BE19-D790-613AF6DB2303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C4F88F-9E1B-CC3C-1306-9235E68BA699}"/>
              </a:ext>
            </a:extLst>
          </p:cNvPr>
          <p:cNvSpPr/>
          <p:nvPr/>
        </p:nvSpPr>
        <p:spPr>
          <a:xfrm>
            <a:off x="8783158" y="261013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BE255B-7ACA-0AA9-F597-CC20F36D3A9E}"/>
              </a:ext>
            </a:extLst>
          </p:cNvPr>
          <p:cNvSpPr/>
          <p:nvPr/>
        </p:nvSpPr>
        <p:spPr>
          <a:xfrm>
            <a:off x="9184940" y="3429000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D6A746-8C3C-49FD-0E70-1E176B5ADA1D}"/>
              </a:ext>
            </a:extLst>
          </p:cNvPr>
          <p:cNvSpPr/>
          <p:nvPr/>
        </p:nvSpPr>
        <p:spPr>
          <a:xfrm>
            <a:off x="9697560" y="4052456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635FE1-36A3-69C0-062E-2B03C8C5563A}"/>
              </a:ext>
            </a:extLst>
          </p:cNvPr>
          <p:cNvCxnSpPr>
            <a:cxnSpLocks/>
          </p:cNvCxnSpPr>
          <p:nvPr/>
        </p:nvCxnSpPr>
        <p:spPr>
          <a:xfrm flipH="1">
            <a:off x="7578436" y="2754351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2FD5208-0404-4AF9-B64C-C50D928F13DA}"/>
              </a:ext>
            </a:extLst>
          </p:cNvPr>
          <p:cNvGrpSpPr/>
          <p:nvPr/>
        </p:nvGrpSpPr>
        <p:grpSpPr>
          <a:xfrm>
            <a:off x="788032" y="3307978"/>
            <a:ext cx="4483963" cy="539855"/>
            <a:chOff x="801278" y="4485693"/>
            <a:chExt cx="4483963" cy="53985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4677C41-96F2-4301-E58E-E0C929A9AF61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C6DD4A7-7789-116F-1BBE-AE699A201D33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036C364-ACC0-5573-8C1C-643C1F7BE13B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D4D9B74-F71E-2797-4159-9F6AA6D4A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9B0848E-D624-5B0D-6E39-67E2050D5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CD6E6B1-9AC0-43BF-8EB5-F8123EAD6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EA10ED58-5900-F009-22E4-CE4359638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6F931A0-B388-36AE-20DD-45A0F1D40BD2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3662369-87A9-316A-32B9-2926CB37E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1E45C48-1340-3E03-2AC4-F30EE0C0E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B295E75-CA27-E3C6-998F-F72DDCFC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BC02664-157B-A823-7FA5-2F9B4B3F6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5E658FE-EDB1-A8B5-1691-0E6D66549F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E652738-8175-643B-DEE7-4D522738ADBC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C3EE69B-1A54-6B31-0BB4-8C44888C5AB1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051BE9CF-5DB3-2480-AC83-01B933C8FC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231C86E8-C6FC-5C00-E03D-D0B334D2D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7B32A55C-A4D1-9521-92F1-CA1EE0C9B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D87F1693-0903-822D-7B58-55FEDA002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B1ED1B8-740E-6045-3F6B-DD159B561528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539855"/>
              <a:chOff x="1015832" y="4485693"/>
              <a:chExt cx="4045898" cy="5398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5E26D94-426F-CD51-EBFB-23A1A585DD7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5E26D94-426F-CD51-EBFB-23A1A585DD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1491B45-B802-D8D6-6230-6E08B2CD92A6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1491B45-B802-D8D6-6230-6E08B2CD92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B8B0476-8233-138E-D113-8E62D2732A16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B8B0476-8233-138E-D113-8E62D2732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02D3BFE7-E456-5F18-1EE8-BB0D7CDEBD25}"/>
              </a:ext>
            </a:extLst>
          </p:cNvPr>
          <p:cNvGrpSpPr/>
          <p:nvPr/>
        </p:nvGrpSpPr>
        <p:grpSpPr>
          <a:xfrm>
            <a:off x="1299445" y="3875720"/>
            <a:ext cx="4483963" cy="539855"/>
            <a:chOff x="801278" y="4485693"/>
            <a:chExt cx="4483963" cy="539855"/>
          </a:xfrm>
        </p:grpSpPr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22BE9BE0-4B68-12E6-4FAE-5ABBF523D517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ABB61CC2-5B88-F21B-283C-0B582E705E56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44" name="Straight Connector 1043">
                  <a:extLst>
                    <a:ext uri="{FF2B5EF4-FFF2-40B4-BE49-F238E27FC236}">
                      <a16:creationId xmlns:a16="http://schemas.microsoft.com/office/drawing/2014/main" id="{B6D8B125-5D9A-5541-17DB-A556E8AC1CC5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5" name="Straight Connector 1044">
                  <a:extLst>
                    <a:ext uri="{FF2B5EF4-FFF2-40B4-BE49-F238E27FC236}">
                      <a16:creationId xmlns:a16="http://schemas.microsoft.com/office/drawing/2014/main" id="{7F132683-99E6-04FA-C02C-E66BAFEC9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6" name="Straight Connector 1045">
                  <a:extLst>
                    <a:ext uri="{FF2B5EF4-FFF2-40B4-BE49-F238E27FC236}">
                      <a16:creationId xmlns:a16="http://schemas.microsoft.com/office/drawing/2014/main" id="{8905497A-2467-6174-83D8-05B70EDAFE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Straight Connector 1046">
                  <a:extLst>
                    <a:ext uri="{FF2B5EF4-FFF2-40B4-BE49-F238E27FC236}">
                      <a16:creationId xmlns:a16="http://schemas.microsoft.com/office/drawing/2014/main" id="{B7591AD5-3F88-6139-95C7-0375F9FDC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8" name="Straight Connector 1047">
                  <a:extLst>
                    <a:ext uri="{FF2B5EF4-FFF2-40B4-BE49-F238E27FC236}">
                      <a16:creationId xmlns:a16="http://schemas.microsoft.com/office/drawing/2014/main" id="{5CB6CFDB-3F9D-B432-CA4B-5F4BF5A31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2" name="Group 1031">
                <a:extLst>
                  <a:ext uri="{FF2B5EF4-FFF2-40B4-BE49-F238E27FC236}">
                    <a16:creationId xmlns:a16="http://schemas.microsoft.com/office/drawing/2014/main" id="{1D19C95A-A88D-26F2-D078-8482041F1801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5784A4E1-4EB6-9395-1157-46D04F1DE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8663DD88-0B36-C695-2CF9-9A221C847D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1" name="Straight Connector 1040">
                  <a:extLst>
                    <a:ext uri="{FF2B5EF4-FFF2-40B4-BE49-F238E27FC236}">
                      <a16:creationId xmlns:a16="http://schemas.microsoft.com/office/drawing/2014/main" id="{BEC74F96-0C7D-CE21-227C-53CF4CB53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2" name="Straight Connector 1041">
                  <a:extLst>
                    <a:ext uri="{FF2B5EF4-FFF2-40B4-BE49-F238E27FC236}">
                      <a16:creationId xmlns:a16="http://schemas.microsoft.com/office/drawing/2014/main" id="{B98B4676-23C1-DD6D-E3A6-2029B0748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Connector 1042">
                  <a:extLst>
                    <a:ext uri="{FF2B5EF4-FFF2-40B4-BE49-F238E27FC236}">
                      <a16:creationId xmlns:a16="http://schemas.microsoft.com/office/drawing/2014/main" id="{E97AF0F8-1272-3AAD-82BA-CACD8D80A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008730AF-9C4E-CEF4-7D8A-83D5B980100D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36770F9B-5E4B-C676-39DD-D8C3E616FCA4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11B8E129-342F-1B56-B64C-AA487949C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D92561BF-4787-2DF4-CCFC-56357548B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Connector 1036">
                  <a:extLst>
                    <a:ext uri="{FF2B5EF4-FFF2-40B4-BE49-F238E27FC236}">
                      <a16:creationId xmlns:a16="http://schemas.microsoft.com/office/drawing/2014/main" id="{F662E68A-300D-9635-DACD-0EA0A6BA0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47D8A647-8E30-4FEF-F31C-7C9DF2ABD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D1D876A-00D8-F9AA-115E-4DBD4850515E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539855"/>
              <a:chOff x="1015832" y="4485693"/>
              <a:chExt cx="4045898" cy="5398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EDF5C5CA-94B2-6BC5-D429-537F0FBF25A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EDF5C5CA-94B2-6BC5-D429-537F0FBF25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9" name="TextBox 1028">
                    <a:extLst>
                      <a:ext uri="{FF2B5EF4-FFF2-40B4-BE49-F238E27FC236}">
                        <a16:creationId xmlns:a16="http://schemas.microsoft.com/office/drawing/2014/main" id="{F357482C-CFF7-70E5-8A6F-B7A665DCDD90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29" name="TextBox 1028">
                    <a:extLst>
                      <a:ext uri="{FF2B5EF4-FFF2-40B4-BE49-F238E27FC236}">
                        <a16:creationId xmlns:a16="http://schemas.microsoft.com/office/drawing/2014/main" id="{F357482C-CFF7-70E5-8A6F-B7A665DCDD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0" name="TextBox 1029">
                    <a:extLst>
                      <a:ext uri="{FF2B5EF4-FFF2-40B4-BE49-F238E27FC236}">
                        <a16:creationId xmlns:a16="http://schemas.microsoft.com/office/drawing/2014/main" id="{BA4D2E11-2610-53F4-1705-F775F1881B88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30" name="TextBox 1029">
                    <a:extLst>
                      <a:ext uri="{FF2B5EF4-FFF2-40B4-BE49-F238E27FC236}">
                        <a16:creationId xmlns:a16="http://schemas.microsoft.com/office/drawing/2014/main" id="{BA4D2E11-2610-53F4-1705-F775F1881B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215A9AEE-41DD-9A74-2155-0528C982B216}"/>
              </a:ext>
            </a:extLst>
          </p:cNvPr>
          <p:cNvGrpSpPr/>
          <p:nvPr/>
        </p:nvGrpSpPr>
        <p:grpSpPr>
          <a:xfrm>
            <a:off x="1886653" y="4478592"/>
            <a:ext cx="4483963" cy="539855"/>
            <a:chOff x="801278" y="4485693"/>
            <a:chExt cx="4483963" cy="539855"/>
          </a:xfrm>
        </p:grpSpPr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CCAD786D-0463-2EAE-5145-3DF65A464E38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55" name="Group 1054">
                <a:extLst>
                  <a:ext uri="{FF2B5EF4-FFF2-40B4-BE49-F238E27FC236}">
                    <a16:creationId xmlns:a16="http://schemas.microsoft.com/office/drawing/2014/main" id="{417D7E52-597A-6517-B6D5-89C0196B0AA2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85FC8BB9-9FD6-E09C-4047-55B8B1BF1BCC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7023D6D2-CBBC-C095-C710-F77AF58D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A11BA1C4-D6DB-0CA7-90B1-859B6A04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A5C3121B-8FE9-7AF7-F833-E85770C1E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6" name="Straight Connector 1095">
                  <a:extLst>
                    <a:ext uri="{FF2B5EF4-FFF2-40B4-BE49-F238E27FC236}">
                      <a16:creationId xmlns:a16="http://schemas.microsoft.com/office/drawing/2014/main" id="{D592306E-A124-D10F-6D88-762BD1D3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6" name="Group 1055">
                <a:extLst>
                  <a:ext uri="{FF2B5EF4-FFF2-40B4-BE49-F238E27FC236}">
                    <a16:creationId xmlns:a16="http://schemas.microsoft.com/office/drawing/2014/main" id="{0BB4C597-2411-47AA-295D-7873FCEF6AD5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63" name="Straight Connector 1062">
                  <a:extLst>
                    <a:ext uri="{FF2B5EF4-FFF2-40B4-BE49-F238E27FC236}">
                      <a16:creationId xmlns:a16="http://schemas.microsoft.com/office/drawing/2014/main" id="{3D87526B-E684-A59A-3B01-EB131EB5A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Straight Connector 1063">
                  <a:extLst>
                    <a:ext uri="{FF2B5EF4-FFF2-40B4-BE49-F238E27FC236}">
                      <a16:creationId xmlns:a16="http://schemas.microsoft.com/office/drawing/2014/main" id="{EDC23F49-5C10-B24A-2E28-CF6D14E02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5" name="Straight Connector 1064">
                  <a:extLst>
                    <a:ext uri="{FF2B5EF4-FFF2-40B4-BE49-F238E27FC236}">
                      <a16:creationId xmlns:a16="http://schemas.microsoft.com/office/drawing/2014/main" id="{3345F2E8-4E5A-DCE7-3CF4-DB494F5373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7" name="Straight Connector 1066">
                  <a:extLst>
                    <a:ext uri="{FF2B5EF4-FFF2-40B4-BE49-F238E27FC236}">
                      <a16:creationId xmlns:a16="http://schemas.microsoft.com/office/drawing/2014/main" id="{4392EACA-451A-6F55-DE67-3B13B6C79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1" name="Straight Connector 1090">
                  <a:extLst>
                    <a:ext uri="{FF2B5EF4-FFF2-40B4-BE49-F238E27FC236}">
                      <a16:creationId xmlns:a16="http://schemas.microsoft.com/office/drawing/2014/main" id="{71277F7A-F258-B03E-BEEC-423569837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72FDE5E6-C56A-5B95-E281-54E6E81BA33D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93EB5F08-F332-66A8-4BB3-C9BC6065B414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Straight Connector 1058">
                  <a:extLst>
                    <a:ext uri="{FF2B5EF4-FFF2-40B4-BE49-F238E27FC236}">
                      <a16:creationId xmlns:a16="http://schemas.microsoft.com/office/drawing/2014/main" id="{A2D04251-DEB4-A4A6-C01A-7F8AD9372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Straight Connector 1059">
                  <a:extLst>
                    <a:ext uri="{FF2B5EF4-FFF2-40B4-BE49-F238E27FC236}">
                      <a16:creationId xmlns:a16="http://schemas.microsoft.com/office/drawing/2014/main" id="{FBD67A9A-6697-DC8D-3A80-41E2F1390A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1" name="Straight Connector 1060">
                  <a:extLst>
                    <a:ext uri="{FF2B5EF4-FFF2-40B4-BE49-F238E27FC236}">
                      <a16:creationId xmlns:a16="http://schemas.microsoft.com/office/drawing/2014/main" id="{FA7F9718-C656-8874-DF47-DCD5FFE3A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2" name="Straight Connector 1061">
                  <a:extLst>
                    <a:ext uri="{FF2B5EF4-FFF2-40B4-BE49-F238E27FC236}">
                      <a16:creationId xmlns:a16="http://schemas.microsoft.com/office/drawing/2014/main" id="{614BA0C4-0444-7728-C8F2-DBABC04DF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1" name="Group 1050">
              <a:extLst>
                <a:ext uri="{FF2B5EF4-FFF2-40B4-BE49-F238E27FC236}">
                  <a16:creationId xmlns:a16="http://schemas.microsoft.com/office/drawing/2014/main" id="{9A0105EF-E7BD-BEFB-83B5-014A9519425F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539855"/>
              <a:chOff x="1015832" y="4485693"/>
              <a:chExt cx="4045898" cy="5398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8D8D4CED-1CCD-2A88-9471-91C7210FA55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8D8D4CED-1CCD-2A88-9471-91C7210FA5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3" name="TextBox 1052">
                    <a:extLst>
                      <a:ext uri="{FF2B5EF4-FFF2-40B4-BE49-F238E27FC236}">
                        <a16:creationId xmlns:a16="http://schemas.microsoft.com/office/drawing/2014/main" id="{D9373906-4F60-5961-2A71-557D6C0B8BEA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53" name="TextBox 1052">
                    <a:extLst>
                      <a:ext uri="{FF2B5EF4-FFF2-40B4-BE49-F238E27FC236}">
                        <a16:creationId xmlns:a16="http://schemas.microsoft.com/office/drawing/2014/main" id="{D9373906-4F60-5961-2A71-557D6C0B8B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19D0E2B5-EB3E-9B37-B9F6-78F790BABA87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19D0E2B5-EB3E-9B37-B9F6-78F790BABA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7D79309A-D550-3F59-E58C-5806BB34F3C5}"/>
              </a:ext>
            </a:extLst>
          </p:cNvPr>
          <p:cNvGrpSpPr/>
          <p:nvPr/>
        </p:nvGrpSpPr>
        <p:grpSpPr>
          <a:xfrm>
            <a:off x="2507265" y="5101204"/>
            <a:ext cx="4483963" cy="539855"/>
            <a:chOff x="801278" y="4485693"/>
            <a:chExt cx="4483963" cy="539855"/>
          </a:xfrm>
        </p:grpSpPr>
        <p:grpSp>
          <p:nvGrpSpPr>
            <p:cNvPr id="1098" name="Group 1097">
              <a:extLst>
                <a:ext uri="{FF2B5EF4-FFF2-40B4-BE49-F238E27FC236}">
                  <a16:creationId xmlns:a16="http://schemas.microsoft.com/office/drawing/2014/main" id="{B7329BFA-39A2-BB0A-7783-6B4FB011052D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103" name="Group 1102">
                <a:extLst>
                  <a:ext uri="{FF2B5EF4-FFF2-40B4-BE49-F238E27FC236}">
                    <a16:creationId xmlns:a16="http://schemas.microsoft.com/office/drawing/2014/main" id="{A86ACC64-AA86-3F06-14C2-3FE1188AE5AF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F782DC04-235D-FAA5-92DB-7EA50FCC4116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7" name="Straight Connector 1116">
                  <a:extLst>
                    <a:ext uri="{FF2B5EF4-FFF2-40B4-BE49-F238E27FC236}">
                      <a16:creationId xmlns:a16="http://schemas.microsoft.com/office/drawing/2014/main" id="{64C7873D-25F5-D196-A5C6-611DF2034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8" name="Straight Connector 1117">
                  <a:extLst>
                    <a:ext uri="{FF2B5EF4-FFF2-40B4-BE49-F238E27FC236}">
                      <a16:creationId xmlns:a16="http://schemas.microsoft.com/office/drawing/2014/main" id="{0CC8986E-6FAB-7AD8-992C-245AE1492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D0F8B801-1FB9-5874-EF92-8BBF1E3B27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DEFF3A9B-EC36-0CD3-1F8E-30497D2C8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4" name="Group 1103">
                <a:extLst>
                  <a:ext uri="{FF2B5EF4-FFF2-40B4-BE49-F238E27FC236}">
                    <a16:creationId xmlns:a16="http://schemas.microsoft.com/office/drawing/2014/main" id="{7B237317-8E1C-151E-FE28-EAA642B1148D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111" name="Straight Connector 1110">
                  <a:extLst>
                    <a:ext uri="{FF2B5EF4-FFF2-40B4-BE49-F238E27FC236}">
                      <a16:creationId xmlns:a16="http://schemas.microsoft.com/office/drawing/2014/main" id="{64C74818-CE15-5B10-3035-6FEE713D6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2" name="Straight Connector 1111">
                  <a:extLst>
                    <a:ext uri="{FF2B5EF4-FFF2-40B4-BE49-F238E27FC236}">
                      <a16:creationId xmlns:a16="http://schemas.microsoft.com/office/drawing/2014/main" id="{AC6782A1-DBE6-1CE4-6CD1-B96033E7C7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8BCE9125-87E2-DC07-9297-85EC5E91C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AD224510-FD97-ED4D-0A3A-04649C54C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481E2C52-E7AE-3DBD-281A-92AEF12D1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5" name="Group 1104">
                <a:extLst>
                  <a:ext uri="{FF2B5EF4-FFF2-40B4-BE49-F238E27FC236}">
                    <a16:creationId xmlns:a16="http://schemas.microsoft.com/office/drawing/2014/main" id="{E2C95FD2-9211-62D7-D70B-1C6EC1EF0F35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106" name="Straight Connector 1105">
                  <a:extLst>
                    <a:ext uri="{FF2B5EF4-FFF2-40B4-BE49-F238E27FC236}">
                      <a16:creationId xmlns:a16="http://schemas.microsoft.com/office/drawing/2014/main" id="{AD7FBE46-A88C-6339-6BBA-6107BD958F29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7" name="Straight Connector 1106">
                  <a:extLst>
                    <a:ext uri="{FF2B5EF4-FFF2-40B4-BE49-F238E27FC236}">
                      <a16:creationId xmlns:a16="http://schemas.microsoft.com/office/drawing/2014/main" id="{7C6BB283-7CB0-E8A7-2EEE-9FEE66693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Straight Connector 1107">
                  <a:extLst>
                    <a:ext uri="{FF2B5EF4-FFF2-40B4-BE49-F238E27FC236}">
                      <a16:creationId xmlns:a16="http://schemas.microsoft.com/office/drawing/2014/main" id="{E1CF1AF4-DEB5-2476-D3FF-07EF6547B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1C44362B-94ED-2216-B6D1-62C5E571A2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0" name="Straight Connector 1109">
                  <a:extLst>
                    <a:ext uri="{FF2B5EF4-FFF2-40B4-BE49-F238E27FC236}">
                      <a16:creationId xmlns:a16="http://schemas.microsoft.com/office/drawing/2014/main" id="{FE7BAE53-4A74-580A-21FD-07DEAA8940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9076643A-B654-D0EC-1EFE-419184E3DB86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539855"/>
              <a:chOff x="1015832" y="4485693"/>
              <a:chExt cx="4045898" cy="5398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0" name="TextBox 1099">
                    <a:extLst>
                      <a:ext uri="{FF2B5EF4-FFF2-40B4-BE49-F238E27FC236}">
                        <a16:creationId xmlns:a16="http://schemas.microsoft.com/office/drawing/2014/main" id="{3C6E8C23-A935-EFE2-C261-BF8EA0D93664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00" name="TextBox 1099">
                    <a:extLst>
                      <a:ext uri="{FF2B5EF4-FFF2-40B4-BE49-F238E27FC236}">
                        <a16:creationId xmlns:a16="http://schemas.microsoft.com/office/drawing/2014/main" id="{3C6E8C23-A935-EFE2-C261-BF8EA0D936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1" name="TextBox 1100">
                    <a:extLst>
                      <a:ext uri="{FF2B5EF4-FFF2-40B4-BE49-F238E27FC236}">
                        <a16:creationId xmlns:a16="http://schemas.microsoft.com/office/drawing/2014/main" id="{E2D7D98E-F369-C9DC-D658-9A4E9493CA67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01" name="TextBox 1100">
                    <a:extLst>
                      <a:ext uri="{FF2B5EF4-FFF2-40B4-BE49-F238E27FC236}">
                        <a16:creationId xmlns:a16="http://schemas.microsoft.com/office/drawing/2014/main" id="{E2D7D98E-F369-C9DC-D658-9A4E9493CA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2" name="TextBox 1101">
                    <a:extLst>
                      <a:ext uri="{FF2B5EF4-FFF2-40B4-BE49-F238E27FC236}">
                        <a16:creationId xmlns:a16="http://schemas.microsoft.com/office/drawing/2014/main" id="{0BA48497-4FCD-8A44-8445-02EAA53E93DA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02" name="TextBox 1101">
                    <a:extLst>
                      <a:ext uri="{FF2B5EF4-FFF2-40B4-BE49-F238E27FC236}">
                        <a16:creationId xmlns:a16="http://schemas.microsoft.com/office/drawing/2014/main" id="{0BA48497-4FCD-8A44-8445-02EAA53E9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938F2E61-27C1-B5D5-8852-CA3EC694D38D}"/>
              </a:ext>
            </a:extLst>
          </p:cNvPr>
          <p:cNvGrpSpPr/>
          <p:nvPr/>
        </p:nvGrpSpPr>
        <p:grpSpPr>
          <a:xfrm>
            <a:off x="3094473" y="5620186"/>
            <a:ext cx="4483963" cy="539855"/>
            <a:chOff x="801278" y="4485693"/>
            <a:chExt cx="4483963" cy="539855"/>
          </a:xfrm>
        </p:grpSpPr>
        <p:grpSp>
          <p:nvGrpSpPr>
            <p:cNvPr id="1122" name="Group 1121">
              <a:extLst>
                <a:ext uri="{FF2B5EF4-FFF2-40B4-BE49-F238E27FC236}">
                  <a16:creationId xmlns:a16="http://schemas.microsoft.com/office/drawing/2014/main" id="{9A4857B1-F8DB-2854-209E-E484217BE25B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FBA2BF50-0476-6946-7FE2-98A8EA931512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140" name="Straight Connector 1139">
                  <a:extLst>
                    <a:ext uri="{FF2B5EF4-FFF2-40B4-BE49-F238E27FC236}">
                      <a16:creationId xmlns:a16="http://schemas.microsoft.com/office/drawing/2014/main" id="{735C02C8-F1F2-0978-3819-54727A002958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Straight Connector 1140">
                  <a:extLst>
                    <a:ext uri="{FF2B5EF4-FFF2-40B4-BE49-F238E27FC236}">
                      <a16:creationId xmlns:a16="http://schemas.microsoft.com/office/drawing/2014/main" id="{9B320D29-330E-259C-FDC5-014D846AF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Straight Connector 1141">
                  <a:extLst>
                    <a:ext uri="{FF2B5EF4-FFF2-40B4-BE49-F238E27FC236}">
                      <a16:creationId xmlns:a16="http://schemas.microsoft.com/office/drawing/2014/main" id="{7F5BC04E-F141-8643-1980-F5D2BF02FB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A8FD1974-C993-4DC4-162C-FD95E4A0C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37B641B7-6345-9CEE-F8BD-7B2544BC6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8" name="Group 1127">
                <a:extLst>
                  <a:ext uri="{FF2B5EF4-FFF2-40B4-BE49-F238E27FC236}">
                    <a16:creationId xmlns:a16="http://schemas.microsoft.com/office/drawing/2014/main" id="{E983ED94-F101-55B8-F5C7-6E0F7C505731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FB6F59BC-B85C-9FA1-A271-0464429E2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6" name="Straight Connector 1135">
                  <a:extLst>
                    <a:ext uri="{FF2B5EF4-FFF2-40B4-BE49-F238E27FC236}">
                      <a16:creationId xmlns:a16="http://schemas.microsoft.com/office/drawing/2014/main" id="{0D343C5A-6EA6-6119-8E19-9C3F7303C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7" name="Straight Connector 1136">
                  <a:extLst>
                    <a:ext uri="{FF2B5EF4-FFF2-40B4-BE49-F238E27FC236}">
                      <a16:creationId xmlns:a16="http://schemas.microsoft.com/office/drawing/2014/main" id="{2D2EA704-F2CA-56FB-646B-D6B5A55EF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8" name="Straight Connector 1137">
                  <a:extLst>
                    <a:ext uri="{FF2B5EF4-FFF2-40B4-BE49-F238E27FC236}">
                      <a16:creationId xmlns:a16="http://schemas.microsoft.com/office/drawing/2014/main" id="{5DA96EF3-49AD-CF3A-5682-6BD6C36A6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2AEC5C88-9767-27DF-BFE6-CF761D6E28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9" name="Group 1128">
                <a:extLst>
                  <a:ext uri="{FF2B5EF4-FFF2-40B4-BE49-F238E27FC236}">
                    <a16:creationId xmlns:a16="http://schemas.microsoft.com/office/drawing/2014/main" id="{768EAC54-815E-64DE-34BB-4E2DA83C180D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130" name="Straight Connector 1129">
                  <a:extLst>
                    <a:ext uri="{FF2B5EF4-FFF2-40B4-BE49-F238E27FC236}">
                      <a16:creationId xmlns:a16="http://schemas.microsoft.com/office/drawing/2014/main" id="{ACE4473B-3DCA-866D-3946-8A9683DBD9A1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Connector 1130">
                  <a:extLst>
                    <a:ext uri="{FF2B5EF4-FFF2-40B4-BE49-F238E27FC236}">
                      <a16:creationId xmlns:a16="http://schemas.microsoft.com/office/drawing/2014/main" id="{E9AFAFFB-6C22-547A-0A12-9C5009B0B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C7C486DE-D9B1-EB23-CD2C-64A5456226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968FD0A9-A820-9003-1F6E-CD8BDA427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6E4C5C8E-91E3-BBA5-7ED7-3FAC64FA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AAAC5184-7A41-9B2D-7D89-7C0FD926D4A8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539855"/>
              <a:chOff x="1015832" y="4485693"/>
              <a:chExt cx="4045898" cy="5398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4" name="TextBox 1123">
                    <a:extLst>
                      <a:ext uri="{FF2B5EF4-FFF2-40B4-BE49-F238E27FC236}">
                        <a16:creationId xmlns:a16="http://schemas.microsoft.com/office/drawing/2014/main" id="{822D3FAD-DBC7-7186-74DE-928D9310AD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24" name="TextBox 1123">
                    <a:extLst>
                      <a:ext uri="{FF2B5EF4-FFF2-40B4-BE49-F238E27FC236}">
                        <a16:creationId xmlns:a16="http://schemas.microsoft.com/office/drawing/2014/main" id="{822D3FAD-DBC7-7186-74DE-928D9310AD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5" name="TextBox 1124">
                    <a:extLst>
                      <a:ext uri="{FF2B5EF4-FFF2-40B4-BE49-F238E27FC236}">
                        <a16:creationId xmlns:a16="http://schemas.microsoft.com/office/drawing/2014/main" id="{F87B2E67-1741-BF0A-C457-E612584A82CB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25" name="TextBox 1124">
                    <a:extLst>
                      <a:ext uri="{FF2B5EF4-FFF2-40B4-BE49-F238E27FC236}">
                        <a16:creationId xmlns:a16="http://schemas.microsoft.com/office/drawing/2014/main" id="{F87B2E67-1741-BF0A-C457-E612584A8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" name="TextBox 1125">
                    <a:extLst>
                      <a:ext uri="{FF2B5EF4-FFF2-40B4-BE49-F238E27FC236}">
                        <a16:creationId xmlns:a16="http://schemas.microsoft.com/office/drawing/2014/main" id="{AF8C2F2B-FB8D-0CD1-72CF-C8710813D3A2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26" name="TextBox 1125">
                    <a:extLst>
                      <a:ext uri="{FF2B5EF4-FFF2-40B4-BE49-F238E27FC236}">
                        <a16:creationId xmlns:a16="http://schemas.microsoft.com/office/drawing/2014/main" id="{AF8C2F2B-FB8D-0CD1-72CF-C8710813D3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ACD2D3-1E79-B076-88A9-2EC193383779}"/>
              </a:ext>
            </a:extLst>
          </p:cNvPr>
          <p:cNvGrpSpPr/>
          <p:nvPr/>
        </p:nvGrpSpPr>
        <p:grpSpPr>
          <a:xfrm>
            <a:off x="7578436" y="316663"/>
            <a:ext cx="4114801" cy="4875375"/>
            <a:chOff x="7703127" y="942129"/>
            <a:chExt cx="3053344" cy="36177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9A5075-7B4F-4977-7BA1-4C662282A12B}"/>
                </a:ext>
              </a:extLst>
            </p:cNvPr>
            <p:cNvCxnSpPr>
              <a:cxnSpLocks/>
              <a:stCxn id="9" idx="3"/>
              <a:endCxn id="9" idx="1"/>
            </p:cNvCxnSpPr>
            <p:nvPr/>
          </p:nvCxnSpPr>
          <p:spPr>
            <a:xfrm flipH="1">
              <a:off x="7703127" y="2750989"/>
              <a:ext cx="305334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Picture 8" descr="A blue line with a line in the center&#10;&#10;AI-generated content may be incorrect.">
              <a:extLst>
                <a:ext uri="{FF2B5EF4-FFF2-40B4-BE49-F238E27FC236}">
                  <a16:creationId xmlns:a16="http://schemas.microsoft.com/office/drawing/2014/main" id="{1C3A1C9D-ED45-2C47-0614-741F8B11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2" r="72184"/>
            <a:stretch>
              <a:fillRect/>
            </a:stretch>
          </p:blipFill>
          <p:spPr>
            <a:xfrm>
              <a:off x="7703127" y="942129"/>
              <a:ext cx="3053344" cy="361772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37AF1F-754E-EED8-56FA-1ACEEB3C3A64}"/>
                </a:ext>
              </a:extLst>
            </p:cNvPr>
            <p:cNvSpPr/>
            <p:nvPr/>
          </p:nvSpPr>
          <p:spPr>
            <a:xfrm>
              <a:off x="7861609" y="1162769"/>
              <a:ext cx="278781" cy="29804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91BDF6-3A71-962A-C58A-F1B8D3A863BB}"/>
                </a:ext>
              </a:extLst>
            </p:cNvPr>
            <p:cNvSpPr/>
            <p:nvPr/>
          </p:nvSpPr>
          <p:spPr>
            <a:xfrm>
              <a:off x="8472272" y="1925155"/>
              <a:ext cx="278781" cy="29804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5C6FE8-1805-AF17-3CD8-682C04801487}"/>
                </a:ext>
              </a:extLst>
            </p:cNvPr>
            <p:cNvSpPr/>
            <p:nvPr/>
          </p:nvSpPr>
          <p:spPr>
            <a:xfrm>
              <a:off x="8783158" y="2610139"/>
              <a:ext cx="278781" cy="29804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FE69D4-9FB3-A2B0-3FDA-601A30731268}"/>
                </a:ext>
              </a:extLst>
            </p:cNvPr>
            <p:cNvSpPr/>
            <p:nvPr/>
          </p:nvSpPr>
          <p:spPr>
            <a:xfrm>
              <a:off x="9184940" y="3429000"/>
              <a:ext cx="278781" cy="29804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1D5368-15C9-EC15-9D43-7BDCF5CBD459}"/>
                </a:ext>
              </a:extLst>
            </p:cNvPr>
            <p:cNvSpPr/>
            <p:nvPr/>
          </p:nvSpPr>
          <p:spPr>
            <a:xfrm>
              <a:off x="9697560" y="4052456"/>
              <a:ext cx="278781" cy="29804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363648-EDD3-EB81-7FB2-C556A9B10817}"/>
              </a:ext>
            </a:extLst>
          </p:cNvPr>
          <p:cNvSpPr txBox="1"/>
          <p:nvPr/>
        </p:nvSpPr>
        <p:spPr>
          <a:xfrm>
            <a:off x="7424866" y="2757072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FD697-FD9C-E341-1D04-79AB04486C31}"/>
              </a:ext>
            </a:extLst>
          </p:cNvPr>
          <p:cNvSpPr txBox="1"/>
          <p:nvPr/>
        </p:nvSpPr>
        <p:spPr>
          <a:xfrm>
            <a:off x="6179015" y="4054862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Sans" panose="020B0503050000020004" pitchFamily="34" charset="0"/>
              </a:rPr>
              <a:t>use multiple ensembles?</a:t>
            </a:r>
          </a:p>
        </p:txBody>
      </p:sp>
    </p:spTree>
    <p:extLst>
      <p:ext uri="{BB962C8B-B14F-4D97-AF65-F5344CB8AC3E}">
        <p14:creationId xmlns:p14="http://schemas.microsoft.com/office/powerpoint/2010/main" val="333628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3EC17-7DF7-560F-8009-9F8B85155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9107" y="1510951"/>
            <a:ext cx="6036758" cy="453084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A3D19-4DC2-2455-6A0E-41CED40E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58" y="1647593"/>
            <a:ext cx="58547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A4BA-3480-E090-3F75-7282800A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174" y="651604"/>
            <a:ext cx="7467871" cy="105375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Estimated error smaller than true error at low averaging times (probably because of laser noise)</a:t>
            </a:r>
          </a:p>
        </p:txBody>
      </p:sp>
    </p:spTree>
    <p:extLst>
      <p:ext uri="{BB962C8B-B14F-4D97-AF65-F5344CB8AC3E}">
        <p14:creationId xmlns:p14="http://schemas.microsoft.com/office/powerpoint/2010/main" val="1713839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DE3D-3D59-66E8-5A61-D721363A8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8D7D-B0D6-E1FE-54C5-D90E5CA6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Astrophysics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563B0-6CB5-9945-34A6-563DEF9EB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i="1" dirty="0"/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170087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B1FF-F2AF-D6E2-4EF2-640E7852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9" y="-119035"/>
            <a:ext cx="10515600" cy="1325563"/>
          </a:xfrm>
        </p:spPr>
        <p:txBody>
          <a:bodyPr/>
          <a:lstStyle/>
          <a:p>
            <a:r>
              <a:rPr lang="en-US" dirty="0"/>
              <a:t>Geometry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BC9AD4-E0A5-E65E-C611-814140553815}"/>
              </a:ext>
            </a:extLst>
          </p:cNvPr>
          <p:cNvSpPr/>
          <p:nvPr/>
        </p:nvSpPr>
        <p:spPr>
          <a:xfrm rot="20630075">
            <a:off x="4808988" y="2251282"/>
            <a:ext cx="218010" cy="210811"/>
          </a:xfrm>
          <a:prstGeom prst="ellipse">
            <a:avLst/>
          </a:prstGeom>
          <a:solidFill>
            <a:schemeClr val="dk1">
              <a:alpha val="35862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C3E472-F824-02DA-108A-92574018A768}"/>
              </a:ext>
            </a:extLst>
          </p:cNvPr>
          <p:cNvSpPr/>
          <p:nvPr/>
        </p:nvSpPr>
        <p:spPr>
          <a:xfrm rot="20184580">
            <a:off x="5509051" y="3013302"/>
            <a:ext cx="228880" cy="200409"/>
          </a:xfrm>
          <a:prstGeom prst="ellipse">
            <a:avLst/>
          </a:prstGeom>
          <a:solidFill>
            <a:schemeClr val="dk1">
              <a:alpha val="47002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3A2584-EC8E-4C0F-0C5E-5758A5118899}"/>
              </a:ext>
            </a:extLst>
          </p:cNvPr>
          <p:cNvCxnSpPr>
            <a:cxnSpLocks/>
          </p:cNvCxnSpPr>
          <p:nvPr/>
        </p:nvCxnSpPr>
        <p:spPr>
          <a:xfrm flipV="1">
            <a:off x="1731073" y="3681998"/>
            <a:ext cx="0" cy="1512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13098B-5113-19C4-5E56-AE8583EDA6CD}"/>
              </a:ext>
            </a:extLst>
          </p:cNvPr>
          <p:cNvCxnSpPr>
            <a:cxnSpLocks/>
          </p:cNvCxnSpPr>
          <p:nvPr/>
        </p:nvCxnSpPr>
        <p:spPr>
          <a:xfrm>
            <a:off x="1717917" y="5183620"/>
            <a:ext cx="1263127" cy="230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021685-2011-703D-4C4F-3768309A7149}"/>
              </a:ext>
            </a:extLst>
          </p:cNvPr>
          <p:cNvCxnSpPr>
            <a:cxnSpLocks/>
          </p:cNvCxnSpPr>
          <p:nvPr/>
        </p:nvCxnSpPr>
        <p:spPr>
          <a:xfrm flipV="1">
            <a:off x="1717916" y="4914058"/>
            <a:ext cx="775448" cy="274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A077DF-DF93-01F9-09B8-9DD999C4C746}"/>
              </a:ext>
            </a:extLst>
          </p:cNvPr>
          <p:cNvCxnSpPr>
            <a:cxnSpLocks/>
          </p:cNvCxnSpPr>
          <p:nvPr/>
        </p:nvCxnSpPr>
        <p:spPr>
          <a:xfrm flipH="1">
            <a:off x="1763783" y="2187856"/>
            <a:ext cx="4303934" cy="294516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4615BC1C-9022-7834-86BD-F582402767AF}"/>
              </a:ext>
            </a:extLst>
          </p:cNvPr>
          <p:cNvSpPr/>
          <p:nvPr/>
        </p:nvSpPr>
        <p:spPr>
          <a:xfrm rot="21232442">
            <a:off x="1540546" y="4849871"/>
            <a:ext cx="402505" cy="4025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CDDD2F1-2305-15E3-9CC6-646FC14F3593}"/>
              </a:ext>
            </a:extLst>
          </p:cNvPr>
          <p:cNvCxnSpPr/>
          <p:nvPr/>
        </p:nvCxnSpPr>
        <p:spPr>
          <a:xfrm flipV="1">
            <a:off x="1717915" y="4829543"/>
            <a:ext cx="2766517" cy="35407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2AD9DE1D-3732-D5EE-F8EB-E5657C0B259D}"/>
              </a:ext>
            </a:extLst>
          </p:cNvPr>
          <p:cNvSpPr/>
          <p:nvPr/>
        </p:nvSpPr>
        <p:spPr>
          <a:xfrm rot="21232442">
            <a:off x="1691451" y="4974335"/>
            <a:ext cx="926073" cy="402505"/>
          </a:xfrm>
          <a:prstGeom prst="arc">
            <a:avLst>
              <a:gd name="adj1" fmla="val 21168155"/>
              <a:gd name="adj2" fmla="val 190523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55F200-8E35-57ED-B22F-B2EDB448E93E}"/>
              </a:ext>
            </a:extLst>
          </p:cNvPr>
          <p:cNvCxnSpPr>
            <a:cxnSpLocks/>
          </p:cNvCxnSpPr>
          <p:nvPr/>
        </p:nvCxnSpPr>
        <p:spPr>
          <a:xfrm flipV="1">
            <a:off x="2860191" y="4363498"/>
            <a:ext cx="0" cy="498375"/>
          </a:xfrm>
          <a:prstGeom prst="straightConnector1">
            <a:avLst/>
          </a:prstGeom>
          <a:ln w="19050">
            <a:solidFill>
              <a:schemeClr val="dk1">
                <a:alpha val="28000"/>
              </a:schemeClr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845877-C365-45DD-1925-BD7523963D12}"/>
              </a:ext>
            </a:extLst>
          </p:cNvPr>
          <p:cNvCxnSpPr>
            <a:cxnSpLocks/>
          </p:cNvCxnSpPr>
          <p:nvPr/>
        </p:nvCxnSpPr>
        <p:spPr>
          <a:xfrm>
            <a:off x="2873350" y="4378782"/>
            <a:ext cx="254976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706C529-FB10-0E42-C503-1949B4756CBA}"/>
              </a:ext>
            </a:extLst>
          </p:cNvPr>
          <p:cNvCxnSpPr>
            <a:cxnSpLocks/>
          </p:cNvCxnSpPr>
          <p:nvPr/>
        </p:nvCxnSpPr>
        <p:spPr>
          <a:xfrm flipH="1" flipV="1">
            <a:off x="2774966" y="3940978"/>
            <a:ext cx="85225" cy="42252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517909D-F84F-4523-75F4-071C31B38CD0}"/>
              </a:ext>
            </a:extLst>
          </p:cNvPr>
          <p:cNvCxnSpPr>
            <a:cxnSpLocks/>
          </p:cNvCxnSpPr>
          <p:nvPr/>
        </p:nvCxnSpPr>
        <p:spPr>
          <a:xfrm flipV="1">
            <a:off x="5263559" y="1919738"/>
            <a:ext cx="429909" cy="820995"/>
          </a:xfrm>
          <a:prstGeom prst="line">
            <a:avLst/>
          </a:prstGeom>
          <a:ln w="12700">
            <a:prstDash val="solid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B4C30B4E-904B-BF1D-0031-8C443097DB9C}"/>
              </a:ext>
            </a:extLst>
          </p:cNvPr>
          <p:cNvSpPr/>
          <p:nvPr/>
        </p:nvSpPr>
        <p:spPr>
          <a:xfrm rot="19069148">
            <a:off x="5038007" y="2205969"/>
            <a:ext cx="463561" cy="106182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DF71C61-C917-18BF-DCAC-427D90F67E03}"/>
              </a:ext>
            </a:extLst>
          </p:cNvPr>
          <p:cNvCxnSpPr>
            <a:cxnSpLocks/>
          </p:cNvCxnSpPr>
          <p:nvPr/>
        </p:nvCxnSpPr>
        <p:spPr>
          <a:xfrm flipV="1">
            <a:off x="4078828" y="2747518"/>
            <a:ext cx="429909" cy="820995"/>
          </a:xfrm>
          <a:prstGeom prst="line">
            <a:avLst/>
          </a:prstGeom>
          <a:ln w="6350">
            <a:solidFill>
              <a:schemeClr val="dk1">
                <a:alpha val="50104"/>
              </a:schemeClr>
            </a:solidFill>
            <a:prstDash val="sysDash"/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B4E73040-3F8A-70A6-9776-37421572227D}"/>
              </a:ext>
            </a:extLst>
          </p:cNvPr>
          <p:cNvSpPr/>
          <p:nvPr/>
        </p:nvSpPr>
        <p:spPr>
          <a:xfrm rot="21232442">
            <a:off x="5349027" y="2226516"/>
            <a:ext cx="402505" cy="4025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F3F5B9E-7637-8710-993E-4041FDD61CEF}"/>
              </a:ext>
            </a:extLst>
          </p:cNvPr>
          <p:cNvCxnSpPr>
            <a:cxnSpLocks/>
          </p:cNvCxnSpPr>
          <p:nvPr/>
        </p:nvCxnSpPr>
        <p:spPr>
          <a:xfrm flipH="1" flipV="1">
            <a:off x="3989492" y="2649349"/>
            <a:ext cx="89336" cy="919164"/>
          </a:xfrm>
          <a:prstGeom prst="line">
            <a:avLst/>
          </a:prstGeom>
          <a:ln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88D233A-F41E-C281-E6A4-CDDC4E314304}"/>
              </a:ext>
            </a:extLst>
          </p:cNvPr>
          <p:cNvCxnSpPr>
            <a:cxnSpLocks/>
          </p:cNvCxnSpPr>
          <p:nvPr/>
        </p:nvCxnSpPr>
        <p:spPr>
          <a:xfrm>
            <a:off x="4078828" y="3568513"/>
            <a:ext cx="524360" cy="69653"/>
          </a:xfrm>
          <a:prstGeom prst="line">
            <a:avLst/>
          </a:prstGeom>
          <a:ln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84242C0-13DA-7ED2-381A-CE1819F57A87}"/>
              </a:ext>
            </a:extLst>
          </p:cNvPr>
          <p:cNvCxnSpPr>
            <a:cxnSpLocks/>
          </p:cNvCxnSpPr>
          <p:nvPr/>
        </p:nvCxnSpPr>
        <p:spPr>
          <a:xfrm flipV="1">
            <a:off x="4034160" y="2787286"/>
            <a:ext cx="421110" cy="8993"/>
          </a:xfrm>
          <a:prstGeom prst="line">
            <a:avLst/>
          </a:prstGeom>
          <a:ln>
            <a:prstDash val="solid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Arc 102">
            <a:extLst>
              <a:ext uri="{FF2B5EF4-FFF2-40B4-BE49-F238E27FC236}">
                <a16:creationId xmlns:a16="http://schemas.microsoft.com/office/drawing/2014/main" id="{ABCE20DF-C4BB-C8CF-A8BE-713FFC3C6BDB}"/>
              </a:ext>
            </a:extLst>
          </p:cNvPr>
          <p:cNvSpPr/>
          <p:nvPr/>
        </p:nvSpPr>
        <p:spPr>
          <a:xfrm rot="16200000">
            <a:off x="3154219" y="3267606"/>
            <a:ext cx="1537618" cy="1750893"/>
          </a:xfrm>
          <a:prstGeom prst="arc">
            <a:avLst>
              <a:gd name="adj1" fmla="val 16623104"/>
              <a:gd name="adj2" fmla="val 54696"/>
            </a:avLst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A8E3BC-CE27-F398-3344-DC04FBE17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288" y="390777"/>
            <a:ext cx="2597534" cy="2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820D770-D402-8C84-AF29-8AE7046D1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749" y="3573823"/>
            <a:ext cx="2243572" cy="22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6F8E3D-08B8-55C3-DE28-5BF4655D093D}"/>
              </a:ext>
            </a:extLst>
          </p:cNvPr>
          <p:cNvSpPr txBox="1"/>
          <p:nvPr/>
        </p:nvSpPr>
        <p:spPr>
          <a:xfrm>
            <a:off x="8537921" y="896940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E5F97-BCA6-E669-BE8F-4EA5A36C8FC0}"/>
              </a:ext>
            </a:extLst>
          </p:cNvPr>
          <p:cNvSpPr txBox="1"/>
          <p:nvPr/>
        </p:nvSpPr>
        <p:spPr>
          <a:xfrm rot="18900000">
            <a:off x="8718709" y="4125852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F64D8-29F5-82C1-A1DA-7882C91E0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072" y="3475639"/>
            <a:ext cx="147019" cy="147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CCC475-1B36-E3B6-A96A-2F2EF443C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848" y="5371129"/>
            <a:ext cx="120650" cy="107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044EF-CEB6-ECF4-2DE3-987135013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859" y="4837112"/>
            <a:ext cx="107950" cy="15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D55AF-5CB1-11F5-F8ED-A3115A49B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3964" y="4646075"/>
            <a:ext cx="109614" cy="184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9B0E77-48E8-C5F2-3894-B9632D24F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8102" y="5105192"/>
            <a:ext cx="127000" cy="209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643EE8-64A3-4379-3F3F-A5A827B28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7424" y="4308870"/>
            <a:ext cx="241173" cy="1711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2C1A03-9517-A3F5-AE48-5C39EEFF5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576" y="3677875"/>
            <a:ext cx="254216" cy="228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15597E-3CB9-704E-42F7-9A28D4D92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877649">
            <a:off x="3216481" y="3164490"/>
            <a:ext cx="220603" cy="316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4D744F-D697-EE95-A56F-B86C9A8B8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7813" y="2107403"/>
            <a:ext cx="88095" cy="1361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214625-CC03-180F-3CB5-4CA40329ED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2448" y="4266870"/>
            <a:ext cx="150746" cy="3103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BBC288-2EA9-2A68-EA7D-1A9EAED19D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9153" y="1529091"/>
            <a:ext cx="217770" cy="3464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F63B57-3977-2D6D-3AFE-1C52C21761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91769" y="2299238"/>
            <a:ext cx="254216" cy="3728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1BC080-B709-9E87-E137-8EEDC6717C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6128" y="3317103"/>
            <a:ext cx="260566" cy="32780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8278CB4-6C46-8DB1-9578-1B5176E2A82D}"/>
              </a:ext>
            </a:extLst>
          </p:cNvPr>
          <p:cNvCxnSpPr>
            <a:cxnSpLocks/>
          </p:cNvCxnSpPr>
          <p:nvPr/>
        </p:nvCxnSpPr>
        <p:spPr>
          <a:xfrm>
            <a:off x="4084764" y="3560561"/>
            <a:ext cx="254976" cy="0"/>
          </a:xfrm>
          <a:prstGeom prst="line">
            <a:avLst/>
          </a:prstGeom>
          <a:ln cap="rnd">
            <a:solidFill>
              <a:schemeClr val="dk1">
                <a:alpha val="18000"/>
              </a:schemeClr>
            </a:solidFill>
            <a:prstDash val="sysDash"/>
            <a:headEnd type="none" w="sm" len="sm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7C67F8-8091-16F3-8225-973C35C733EE}"/>
              </a:ext>
            </a:extLst>
          </p:cNvPr>
          <p:cNvCxnSpPr>
            <a:cxnSpLocks/>
          </p:cNvCxnSpPr>
          <p:nvPr/>
        </p:nvCxnSpPr>
        <p:spPr>
          <a:xfrm flipH="1" flipV="1">
            <a:off x="3986380" y="3122757"/>
            <a:ext cx="85225" cy="422520"/>
          </a:xfrm>
          <a:prstGeom prst="line">
            <a:avLst/>
          </a:prstGeom>
          <a:ln>
            <a:solidFill>
              <a:schemeClr val="dk1">
                <a:alpha val="18000"/>
              </a:schemeClr>
            </a:solidFill>
            <a:prstDash val="sysDash"/>
            <a:headEnd type="none" w="med" len="med"/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5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DE69-584F-4851-A197-CBAC364A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Patterns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A0936-5F12-7A75-219F-840F003C1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001294"/>
            <a:ext cx="0" cy="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8DDE1F-EBCA-DBB0-2996-5A25ACBEF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8174C-453B-444F-C5BD-E06AC787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854" y="1316737"/>
            <a:ext cx="6022499" cy="5018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77960-6E45-FB7C-1BF2-4891EEDDC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5" y="2381950"/>
            <a:ext cx="3918858" cy="242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11C6C0-8AA6-92C7-263F-37E381A0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" y="4636045"/>
            <a:ext cx="3797300" cy="82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C955D-E91E-93E0-51BD-768B9BAEA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35" y="3406196"/>
            <a:ext cx="4062550" cy="2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7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91FA-A714-FB30-6269-A71A401A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Attempts at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BA009-D112-3B23-213E-FFC038170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2" y="1838688"/>
            <a:ext cx="5418908" cy="4351338"/>
          </a:xfrm>
        </p:spPr>
        <p:txBody>
          <a:bodyPr/>
          <a:lstStyle/>
          <a:p>
            <a:r>
              <a:rPr lang="en-US" dirty="0"/>
              <a:t>Three detectors in heliocentric (circular) orbit @0, 30, 60 degree orientations. </a:t>
            </a:r>
          </a:p>
          <a:p>
            <a:endParaRPr lang="en-US" dirty="0"/>
          </a:p>
          <a:p>
            <a:r>
              <a:rPr lang="en-US" dirty="0"/>
              <a:t>Same noise floors, only assume + polarization with psi = 0 for the sake of simplicity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F6B1C4-E34A-0C81-047D-54BB977F3BA7}"/>
              </a:ext>
            </a:extLst>
          </p:cNvPr>
          <p:cNvSpPr/>
          <p:nvPr/>
        </p:nvSpPr>
        <p:spPr>
          <a:xfrm>
            <a:off x="9006375" y="3317717"/>
            <a:ext cx="627017" cy="6270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4BA712-5A53-224D-72E2-0E39B2F0F25A}"/>
              </a:ext>
            </a:extLst>
          </p:cNvPr>
          <p:cNvSpPr/>
          <p:nvPr/>
        </p:nvSpPr>
        <p:spPr>
          <a:xfrm>
            <a:off x="6853646" y="1214055"/>
            <a:ext cx="4984727" cy="498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5233FB-3C2F-24AC-96F9-F97B8939D4A9}"/>
              </a:ext>
            </a:extLst>
          </p:cNvPr>
          <p:cNvGrpSpPr/>
          <p:nvPr/>
        </p:nvGrpSpPr>
        <p:grpSpPr>
          <a:xfrm>
            <a:off x="8945585" y="1116199"/>
            <a:ext cx="639850" cy="200115"/>
            <a:chOff x="8925367" y="922677"/>
            <a:chExt cx="800849" cy="204519"/>
          </a:xfrm>
          <a:solidFill>
            <a:schemeClr val="accent2">
              <a:lumMod val="7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7FE8F0-C9CD-99C4-E49B-EC19B25C8C21}"/>
                </a:ext>
              </a:extLst>
            </p:cNvPr>
            <p:cNvSpPr/>
            <p:nvPr/>
          </p:nvSpPr>
          <p:spPr>
            <a:xfrm>
              <a:off x="8925367" y="922677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45792A-4450-8292-B547-3CC15965762E}"/>
                </a:ext>
              </a:extLst>
            </p:cNvPr>
            <p:cNvSpPr/>
            <p:nvPr/>
          </p:nvSpPr>
          <p:spPr>
            <a:xfrm>
              <a:off x="9540568" y="928615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1F7D5B-00AC-14CD-D574-A5841B23A736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>
              <a:off x="9111015" y="1021968"/>
              <a:ext cx="429553" cy="5938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20296A-DB00-F53B-1475-135A556A305C}"/>
              </a:ext>
            </a:extLst>
          </p:cNvPr>
          <p:cNvGrpSpPr/>
          <p:nvPr/>
        </p:nvGrpSpPr>
        <p:grpSpPr>
          <a:xfrm rot="1685495">
            <a:off x="10134112" y="1401815"/>
            <a:ext cx="800849" cy="204519"/>
            <a:chOff x="8925367" y="922677"/>
            <a:chExt cx="800849" cy="204519"/>
          </a:xfrm>
          <a:solidFill>
            <a:schemeClr val="tx2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65AA98-47FE-6D13-EB2A-21B154F91B69}"/>
                </a:ext>
              </a:extLst>
            </p:cNvPr>
            <p:cNvSpPr/>
            <p:nvPr/>
          </p:nvSpPr>
          <p:spPr>
            <a:xfrm>
              <a:off x="8925367" y="922677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4B3CA6-2551-D0B4-A0C4-C7D72870968F}"/>
                </a:ext>
              </a:extLst>
            </p:cNvPr>
            <p:cNvSpPr/>
            <p:nvPr/>
          </p:nvSpPr>
          <p:spPr>
            <a:xfrm>
              <a:off x="9540568" y="928615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92ED86-7481-C00E-19BD-DD326B81D550}"/>
                </a:ext>
              </a:extLst>
            </p:cNvPr>
            <p:cNvCxnSpPr>
              <a:stCxn id="30" idx="3"/>
              <a:endCxn id="31" idx="1"/>
            </p:cNvCxnSpPr>
            <p:nvPr/>
          </p:nvCxnSpPr>
          <p:spPr>
            <a:xfrm>
              <a:off x="9111015" y="1021968"/>
              <a:ext cx="429553" cy="5938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A12049-7E47-B515-4C26-E2F95DA3BB5D}"/>
              </a:ext>
            </a:extLst>
          </p:cNvPr>
          <p:cNvGrpSpPr/>
          <p:nvPr/>
        </p:nvGrpSpPr>
        <p:grpSpPr>
          <a:xfrm rot="3291274">
            <a:off x="10905871" y="2076979"/>
            <a:ext cx="800849" cy="204519"/>
            <a:chOff x="8925367" y="922677"/>
            <a:chExt cx="800849" cy="204519"/>
          </a:xfrm>
          <a:solidFill>
            <a:srgbClr val="00B050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A2B5D10-6857-15B8-5858-1F78DFFDBFE3}"/>
                </a:ext>
              </a:extLst>
            </p:cNvPr>
            <p:cNvSpPr/>
            <p:nvPr/>
          </p:nvSpPr>
          <p:spPr>
            <a:xfrm>
              <a:off x="8925367" y="922677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72160E0-22F9-F34E-0FEC-AF3F1D3576BE}"/>
                </a:ext>
              </a:extLst>
            </p:cNvPr>
            <p:cNvSpPr/>
            <p:nvPr/>
          </p:nvSpPr>
          <p:spPr>
            <a:xfrm>
              <a:off x="9540568" y="928615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2248F9A-2FEC-967D-A4B1-DE0A1B5D6C40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9111015" y="1021968"/>
              <a:ext cx="429553" cy="5938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2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8AAB3-B509-46F3-7C5B-7C43CE02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42B424-43B9-BC36-49CB-D1131BC5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76533-AC00-3638-907A-8891F05D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481DE51-7EBF-8BE9-9B18-A4B278C9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2640EE-77DE-A405-7EC9-326385F1B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B22CA-6B54-2F21-DC98-B8A77308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6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0A1B-25EF-6E9B-0164-772CCBAC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30187-9F74-8B90-A521-6E0EF7F0B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Measuring GWs with Clocks</a:t>
            </a:r>
          </a:p>
        </p:txBody>
      </p:sp>
    </p:spTree>
    <p:extLst>
      <p:ext uri="{BB962C8B-B14F-4D97-AF65-F5344CB8AC3E}">
        <p14:creationId xmlns:p14="http://schemas.microsoft.com/office/powerpoint/2010/main" val="286895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D483-010F-90FD-3B5B-AEC5526EA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A1D8A7-CF8A-BC16-FA66-C53CA194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10FC61-7B49-71B3-A0A4-476B51BD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9AB18F-5BAD-5DE4-D81E-55385EBD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37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F2386-B067-6A14-256D-3612E4009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7271B88-16B5-2861-FEDB-7DABA612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BECA7F-DBF3-80C9-3729-8C5D267F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EBF3EC-E910-0E56-9DE4-EBE502AFA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53520A-F42B-DD2E-D99C-81C0C6781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05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6D61-7D56-11CA-0F3D-1864ED510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8E4404-FFD1-AD29-9F60-EE79F3B2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9B9B21-7405-81BB-0D90-0A523DB4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B7800D-8E02-7FB8-2EC1-41200BBC4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DE2015F-1FC6-9274-FC35-277CBD8C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D81AC0-956A-7AA0-741A-1E8DF859F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EFF4DD-3D60-D05A-3EC9-0A087E6A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59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BFE45E-B29C-E74E-63E9-FBF1BF06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543" y="1086172"/>
            <a:ext cx="6925457" cy="5197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9E0BA3-4E9A-2A17-74DB-33F5D1F6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Chirping Signals?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249479-D26E-2039-CDC7-9714D1010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2" y="1838688"/>
            <a:ext cx="5016171" cy="4351338"/>
          </a:xfrm>
        </p:spPr>
        <p:txBody>
          <a:bodyPr/>
          <a:lstStyle/>
          <a:p>
            <a:r>
              <a:rPr lang="en-US" dirty="0"/>
              <a:t>Binary inspiral signals chirp in frequency. </a:t>
            </a:r>
          </a:p>
          <a:p>
            <a:endParaRPr lang="en-US" dirty="0"/>
          </a:p>
          <a:p>
            <a:r>
              <a:rPr lang="en-US" dirty="0"/>
              <a:t>Heavier binaries chirp faster. </a:t>
            </a:r>
          </a:p>
          <a:p>
            <a:endParaRPr lang="en-US" dirty="0"/>
          </a:p>
          <a:p>
            <a:r>
              <a:rPr lang="en-US" dirty="0"/>
              <a:t>Given the amount of averaging time we need, this limits the range of sources we can target </a:t>
            </a:r>
          </a:p>
        </p:txBody>
      </p:sp>
    </p:spTree>
    <p:extLst>
      <p:ext uri="{BB962C8B-B14F-4D97-AF65-F5344CB8AC3E}">
        <p14:creationId xmlns:p14="http://schemas.microsoft.com/office/powerpoint/2010/main" val="2043432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6CCD-F0C2-7298-783A-9FDE4718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DBB8F4-3269-C0A7-58C7-2FA97260D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88368"/>
            <a:ext cx="11777084" cy="257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83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D07F2-1E72-4E12-E45B-C45FEFA6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1048-C79E-F297-4530-80B04A40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D143F7-AF26-F7FD-75DD-D7C4AA502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88368"/>
            <a:ext cx="11777084" cy="25736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F8D0EED-4B49-E8BB-8078-485761A03982}"/>
              </a:ext>
            </a:extLst>
          </p:cNvPr>
          <p:cNvGrpSpPr/>
          <p:nvPr/>
        </p:nvGrpSpPr>
        <p:grpSpPr>
          <a:xfrm>
            <a:off x="658222" y="2683240"/>
            <a:ext cx="2316557" cy="2226445"/>
            <a:chOff x="5246311" y="3255858"/>
            <a:chExt cx="900653" cy="9137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5D4BD2-621F-2481-6872-C46ADA4C75B3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92A7CD3-261A-4C05-FE3E-1114394E829A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pic>
        <p:nvPicPr>
          <p:cNvPr id="43" name="Picture 4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61F4AE7-37BB-4A65-FCFB-54AFD830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6" y="5032048"/>
            <a:ext cx="3228322" cy="93403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C2E57AA-D8AC-5D9D-B921-BFD711ED07F7}"/>
              </a:ext>
            </a:extLst>
          </p:cNvPr>
          <p:cNvSpPr txBox="1"/>
          <p:nvPr/>
        </p:nvSpPr>
        <p:spPr>
          <a:xfrm>
            <a:off x="4317250" y="5062029"/>
            <a:ext cx="65453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Fira Sans Light" panose="020B0403050000020004" pitchFamily="34" charset="0"/>
              </a:rPr>
              <a:t>fixed T = 1/f(t</a:t>
            </a:r>
            <a:r>
              <a:rPr lang="en-US" sz="4000" baseline="-25000" dirty="0">
                <a:latin typeface="Fira Sans Light" panose="020B0403050000020004" pitchFamily="34" charset="0"/>
              </a:rPr>
              <a:t>0</a:t>
            </a:r>
            <a:r>
              <a:rPr lang="en-US" sz="4000" dirty="0">
                <a:latin typeface="Fira Sans Light" panose="020B0403050000020004" pitchFamily="34" charset="0"/>
              </a:rPr>
              <a:t>)? </a:t>
            </a:r>
          </a:p>
          <a:p>
            <a:r>
              <a:rPr lang="en-US" sz="4000" dirty="0">
                <a:latin typeface="Fira Sans Light" panose="020B0403050000020004" pitchFamily="34" charset="0"/>
              </a:rPr>
              <a:t>goes out of sync in no time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28E997-FFDE-C2A0-5844-48FF20D59ADD}"/>
              </a:ext>
            </a:extLst>
          </p:cNvPr>
          <p:cNvGrpSpPr/>
          <p:nvPr/>
        </p:nvGrpSpPr>
        <p:grpSpPr>
          <a:xfrm>
            <a:off x="2980289" y="2683240"/>
            <a:ext cx="2324822" cy="2226445"/>
            <a:chOff x="5246311" y="3255858"/>
            <a:chExt cx="900653" cy="91372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2D0A365-DBA5-D86F-6192-F51ED5431E38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23EFA34-05BA-95EC-B430-A506427E9E22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1AC9BD4-97F5-62D8-2EE0-8E938256381D}"/>
              </a:ext>
            </a:extLst>
          </p:cNvPr>
          <p:cNvGrpSpPr/>
          <p:nvPr/>
        </p:nvGrpSpPr>
        <p:grpSpPr>
          <a:xfrm>
            <a:off x="5305111" y="2688209"/>
            <a:ext cx="2324822" cy="2226445"/>
            <a:chOff x="5246311" y="3255858"/>
            <a:chExt cx="900653" cy="91372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61FF8D-82A4-C31D-4191-022D5A3E5C23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4635D35-CBD5-AE15-35D9-3EF2A3891A29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14F7B5-8D1E-592F-E9F3-5B44DCAA4CC9}"/>
              </a:ext>
            </a:extLst>
          </p:cNvPr>
          <p:cNvGrpSpPr/>
          <p:nvPr/>
        </p:nvGrpSpPr>
        <p:grpSpPr>
          <a:xfrm>
            <a:off x="7624423" y="2691955"/>
            <a:ext cx="2324822" cy="2226445"/>
            <a:chOff x="5246311" y="3255858"/>
            <a:chExt cx="900653" cy="91372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BF21EC9-F40A-BBE9-670B-9A00B71D4A43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96571BE-5A0C-5CB8-6C98-03F8657F1949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8A1ADBE-1084-8C03-136A-4F80EB2CDB5C}"/>
              </a:ext>
            </a:extLst>
          </p:cNvPr>
          <p:cNvSpPr/>
          <p:nvPr/>
        </p:nvSpPr>
        <p:spPr>
          <a:xfrm>
            <a:off x="9938225" y="2691955"/>
            <a:ext cx="1159656" cy="2226445"/>
          </a:xfrm>
          <a:prstGeom prst="rect">
            <a:avLst/>
          </a:prstGeom>
          <a:solidFill>
            <a:schemeClr val="accent1">
              <a:lumMod val="60000"/>
              <a:lumOff val="40000"/>
              <a:alpha val="400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17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D6F7F-109E-18CA-B431-E0BAC00B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1CB6-B9A7-CFEE-0BFF-1D14947A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3F0816-AEA7-5850-B0C7-396991EB0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88368"/>
            <a:ext cx="11777084" cy="257366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EBD8A8-852B-C41E-975D-F6882E97F1C8}"/>
              </a:ext>
            </a:extLst>
          </p:cNvPr>
          <p:cNvSpPr txBox="1"/>
          <p:nvPr/>
        </p:nvSpPr>
        <p:spPr>
          <a:xfrm>
            <a:off x="4317250" y="5062029"/>
            <a:ext cx="7457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Fira Sans Light" panose="020B0403050000020004" pitchFamily="34" charset="0"/>
              </a:rPr>
              <a:t>T = 1/f(t)? </a:t>
            </a:r>
          </a:p>
          <a:p>
            <a:r>
              <a:rPr lang="en-US" sz="4000" dirty="0">
                <a:latin typeface="Fira Sans Light" panose="020B0403050000020004" pitchFamily="34" charset="0"/>
              </a:rPr>
              <a:t>better but also goes out of sync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E951C9-E360-04E6-73F7-FA5EFB8BB923}"/>
              </a:ext>
            </a:extLst>
          </p:cNvPr>
          <p:cNvGrpSpPr/>
          <p:nvPr/>
        </p:nvGrpSpPr>
        <p:grpSpPr>
          <a:xfrm>
            <a:off x="2993276" y="2683240"/>
            <a:ext cx="1653675" cy="2226445"/>
            <a:chOff x="5246311" y="3255858"/>
            <a:chExt cx="900653" cy="9137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EA9F3E-8228-54D2-B360-7449B63C8AE3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A98702-9794-6CE5-F6F8-EAF09BE41874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938966-F365-B5E8-9492-591AF522BA5C}"/>
              </a:ext>
            </a:extLst>
          </p:cNvPr>
          <p:cNvGrpSpPr/>
          <p:nvPr/>
        </p:nvGrpSpPr>
        <p:grpSpPr>
          <a:xfrm>
            <a:off x="658222" y="2683240"/>
            <a:ext cx="2335054" cy="2226445"/>
            <a:chOff x="5246311" y="3255858"/>
            <a:chExt cx="900653" cy="9137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F1B023-8E0C-0893-9094-F415389A50C9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9472AA-FFD4-F4B1-A80C-3E868CA4C560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19D470-C507-3E11-B755-F553DF199202}"/>
              </a:ext>
            </a:extLst>
          </p:cNvPr>
          <p:cNvGrpSpPr/>
          <p:nvPr/>
        </p:nvGrpSpPr>
        <p:grpSpPr>
          <a:xfrm>
            <a:off x="4644991" y="2683240"/>
            <a:ext cx="1451010" cy="2226445"/>
            <a:chOff x="5246311" y="3255858"/>
            <a:chExt cx="900653" cy="9137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99FBEB-5C44-A7D7-CD19-0D8AEA007676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B3DB95-398C-9FDD-0221-0E49B381990E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A29201-3F1E-ABAF-12B6-98464CBC98DB}"/>
              </a:ext>
            </a:extLst>
          </p:cNvPr>
          <p:cNvGrpSpPr/>
          <p:nvPr/>
        </p:nvGrpSpPr>
        <p:grpSpPr>
          <a:xfrm>
            <a:off x="6094041" y="2683239"/>
            <a:ext cx="1451010" cy="2226445"/>
            <a:chOff x="5246311" y="3255858"/>
            <a:chExt cx="900653" cy="9137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F6E5E5-EA53-D03B-E76F-C164BD5A32CC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B39C3-9653-2004-14C6-DAEE16C5A612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BA2FBD-FE2C-37DF-DA09-D3B3A0456D9C}"/>
              </a:ext>
            </a:extLst>
          </p:cNvPr>
          <p:cNvGrpSpPr/>
          <p:nvPr/>
        </p:nvGrpSpPr>
        <p:grpSpPr>
          <a:xfrm>
            <a:off x="7539651" y="2683239"/>
            <a:ext cx="1274565" cy="2226445"/>
            <a:chOff x="5246311" y="3255858"/>
            <a:chExt cx="900653" cy="9137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A36A69-73ED-1DDC-1DA7-4FACD8DEEB66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253B61-04F9-6234-AD1D-115FF4134A85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DAED9A-70C9-6343-BC8F-9E2B4D762BD1}"/>
              </a:ext>
            </a:extLst>
          </p:cNvPr>
          <p:cNvGrpSpPr/>
          <p:nvPr/>
        </p:nvGrpSpPr>
        <p:grpSpPr>
          <a:xfrm>
            <a:off x="8805795" y="2683239"/>
            <a:ext cx="1252605" cy="2226445"/>
            <a:chOff x="5246311" y="3255858"/>
            <a:chExt cx="900653" cy="9137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1F25C4-C845-6AA5-1F5C-1CAAC525204C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15BA8C-2EC5-43F8-C829-EBA8C90CB78D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5BAE78-87E5-05EB-C169-15E9630A13EE}"/>
              </a:ext>
            </a:extLst>
          </p:cNvPr>
          <p:cNvGrpSpPr/>
          <p:nvPr/>
        </p:nvGrpSpPr>
        <p:grpSpPr>
          <a:xfrm>
            <a:off x="10047010" y="2688209"/>
            <a:ext cx="1155533" cy="2226445"/>
            <a:chOff x="5246311" y="3255858"/>
            <a:chExt cx="900653" cy="9137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15B470-4F8F-8524-F0D5-4BAC5D3E734E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26454DB-0C20-A8DD-A570-19A590F64ADC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pic>
        <p:nvPicPr>
          <p:cNvPr id="37" name="Picture 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42DBEFD-105A-2F75-29A6-DAEDFD01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6" y="5062029"/>
            <a:ext cx="2757030" cy="7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58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5A215-46A1-F9E0-B081-ECB5F5736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6909-6F82-FA0C-AAB5-A8986D77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DB9B6F-DCB5-5479-35B9-A3E54DC22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88367"/>
            <a:ext cx="11777084" cy="2573661"/>
          </a:xfrm>
          <a:prstGeom prst="rect">
            <a:avLst/>
          </a:prstGeom>
        </p:spPr>
      </p:pic>
      <p:pic>
        <p:nvPicPr>
          <p:cNvPr id="43" name="Picture 4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1139C9D-EBCA-5EBF-E03A-3A8BBD3A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6" y="5062029"/>
            <a:ext cx="2757030" cy="7976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C64FB7D-9172-C0E6-5C69-21299C224D31}"/>
              </a:ext>
            </a:extLst>
          </p:cNvPr>
          <p:cNvSpPr txBox="1"/>
          <p:nvPr/>
        </p:nvSpPr>
        <p:spPr>
          <a:xfrm>
            <a:off x="4317250" y="5062028"/>
            <a:ext cx="7874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Sans Light" panose="020B0403050000020004" pitchFamily="34" charset="0"/>
              </a:rPr>
              <a:t>Optimizing T requires knowledge of frequency evolution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7C57EA-8F63-01A0-FA37-67CA9854EA08}"/>
              </a:ext>
            </a:extLst>
          </p:cNvPr>
          <p:cNvGrpSpPr/>
          <p:nvPr/>
        </p:nvGrpSpPr>
        <p:grpSpPr>
          <a:xfrm>
            <a:off x="658222" y="2683240"/>
            <a:ext cx="2185831" cy="2226445"/>
            <a:chOff x="5246311" y="3255858"/>
            <a:chExt cx="900653" cy="9137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46D6AA-0FD6-5D7D-759F-07F5F80635C9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DA36CE-A113-C85F-ADD3-515D90D99FE4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F0D3B8A-C4E9-0D5C-B78A-A34AE6534C59}"/>
              </a:ext>
            </a:extLst>
          </p:cNvPr>
          <p:cNvGrpSpPr/>
          <p:nvPr/>
        </p:nvGrpSpPr>
        <p:grpSpPr>
          <a:xfrm>
            <a:off x="2838872" y="2683240"/>
            <a:ext cx="1666221" cy="2226445"/>
            <a:chOff x="5246311" y="3255858"/>
            <a:chExt cx="900653" cy="9137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584E11-D6C2-1280-944B-4127C16C81A0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4D5DA9-0794-7F18-1BCB-8584DAC12875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4AB42-053A-2B5C-860C-D9F89FB6DFF1}"/>
              </a:ext>
            </a:extLst>
          </p:cNvPr>
          <p:cNvGrpSpPr/>
          <p:nvPr/>
        </p:nvGrpSpPr>
        <p:grpSpPr>
          <a:xfrm>
            <a:off x="4505094" y="2683240"/>
            <a:ext cx="1380801" cy="2226445"/>
            <a:chOff x="5246311" y="3255858"/>
            <a:chExt cx="900653" cy="9137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2C8061-1549-F0B7-367C-67EE48784103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F598F7-A2C3-3652-27AD-A6F56FD32EC9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E6192A-926E-6032-A99B-35C8B2292EE9}"/>
              </a:ext>
            </a:extLst>
          </p:cNvPr>
          <p:cNvGrpSpPr/>
          <p:nvPr/>
        </p:nvGrpSpPr>
        <p:grpSpPr>
          <a:xfrm>
            <a:off x="5882623" y="2682994"/>
            <a:ext cx="1252578" cy="2226445"/>
            <a:chOff x="5246311" y="3255858"/>
            <a:chExt cx="900653" cy="9137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D13F9F-A65A-8B0F-5EEC-3D40C1153E59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0EAD44-5547-EB45-0C43-63D3A1CFCCFE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930EAC-131F-9843-F890-A835C6798FAE}"/>
              </a:ext>
            </a:extLst>
          </p:cNvPr>
          <p:cNvGrpSpPr/>
          <p:nvPr/>
        </p:nvGrpSpPr>
        <p:grpSpPr>
          <a:xfrm>
            <a:off x="7128959" y="2682994"/>
            <a:ext cx="1103469" cy="2226445"/>
            <a:chOff x="5246311" y="3255858"/>
            <a:chExt cx="900653" cy="91372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7E2A07-27D5-E06E-D396-80B6E9FB6392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FBAC450-F273-049F-BA72-F00A438EE264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1F313B-0337-7CD4-6794-075BDF83A68D}"/>
              </a:ext>
            </a:extLst>
          </p:cNvPr>
          <p:cNvGrpSpPr/>
          <p:nvPr/>
        </p:nvGrpSpPr>
        <p:grpSpPr>
          <a:xfrm>
            <a:off x="8235818" y="2682994"/>
            <a:ext cx="1042892" cy="2226445"/>
            <a:chOff x="5246311" y="3255858"/>
            <a:chExt cx="900653" cy="91372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26553D-A50E-F851-1AAB-12DFD68D2A10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7300CF2-CF39-2D3F-1120-DFF2B6C8BEC1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0E58721-69AF-3A46-D56D-C1F53962FF41}"/>
              </a:ext>
            </a:extLst>
          </p:cNvPr>
          <p:cNvGrpSpPr/>
          <p:nvPr/>
        </p:nvGrpSpPr>
        <p:grpSpPr>
          <a:xfrm>
            <a:off x="9280064" y="2682994"/>
            <a:ext cx="923722" cy="2226445"/>
            <a:chOff x="5246311" y="3255858"/>
            <a:chExt cx="900653" cy="91372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E43A501-D6D9-8F9E-876D-0EFCDFD5523C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C74E1EB-E41F-9A19-0F89-73B68635CEF6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AA793F-2EB6-727A-A0EE-F5FB6880913E}"/>
              </a:ext>
            </a:extLst>
          </p:cNvPr>
          <p:cNvGrpSpPr/>
          <p:nvPr/>
        </p:nvGrpSpPr>
        <p:grpSpPr>
          <a:xfrm>
            <a:off x="10206650" y="2682994"/>
            <a:ext cx="900058" cy="2226445"/>
            <a:chOff x="5246311" y="3255858"/>
            <a:chExt cx="900653" cy="91372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1BA5DBE-24F1-4E29-44F1-C47FE25A39CC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07676A-D90D-E350-9E01-8A4018DCA03E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477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9DADE-A274-58FD-5DF4-5F2351C6D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3973-79BE-E465-1A39-38CB93B2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AA8F92-82A3-0197-8085-DEB254267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531"/>
          <a:stretch>
            <a:fillRect/>
          </a:stretch>
        </p:blipFill>
        <p:spPr>
          <a:xfrm>
            <a:off x="1891517" y="1419583"/>
            <a:ext cx="8408965" cy="4912375"/>
          </a:xfrm>
        </p:spPr>
      </p:pic>
    </p:spTree>
    <p:extLst>
      <p:ext uri="{BB962C8B-B14F-4D97-AF65-F5344CB8AC3E}">
        <p14:creationId xmlns:p14="http://schemas.microsoft.com/office/powerpoint/2010/main" val="2983943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8BA0-E7D4-68D5-415E-9561539FE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ADC9-6CE8-AA6F-DF0F-6EE9A240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4F0D1F-46DB-7534-71E1-E5BB208AA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2946" y="1384075"/>
            <a:ext cx="6365250" cy="4777390"/>
          </a:xfrm>
        </p:spPr>
      </p:pic>
      <p:pic>
        <p:nvPicPr>
          <p:cNvPr id="9" name="Picture 8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9C7EED1C-BAA5-9303-1175-A9E43285E9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9" r="61231"/>
          <a:stretch>
            <a:fillRect/>
          </a:stretch>
        </p:blipFill>
        <p:spPr>
          <a:xfrm>
            <a:off x="1058167" y="2008161"/>
            <a:ext cx="3391280" cy="22383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B879086-61E5-ED1B-D375-2ED571537A23}"/>
              </a:ext>
            </a:extLst>
          </p:cNvPr>
          <p:cNvGrpSpPr/>
          <p:nvPr/>
        </p:nvGrpSpPr>
        <p:grpSpPr>
          <a:xfrm>
            <a:off x="838200" y="4017409"/>
            <a:ext cx="3750249" cy="543248"/>
            <a:chOff x="801278" y="4416153"/>
            <a:chExt cx="4483963" cy="6093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55E66A-5DB3-720A-332C-A250A48B1EA1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7BA1BF9-15F4-D3AE-D597-C64E5D431C0C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53409481-0CBC-5AEC-9CA0-014FC439D66A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B3E0783-4FD8-F1C8-2F76-49C799628D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4A4CC59A-468A-F605-78BB-B2A6F130A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F497702-BB1A-FEFC-2125-2F06AFF548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F845F4B-6DDB-7A0E-3D9D-FFF670B2E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66A934B-407F-AC03-D4D0-BA6A2FEF8B0A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A496506-BBDC-6DFA-16F3-1030CB29F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48204C8-2538-A0CD-2EB6-FEBCBC68F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B6FD218-F7A6-FF47-EE80-22531F3352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01DF90-68BC-F735-F4E3-26346EEFA2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62C94C4-611B-C498-CCFB-5A9DAF1D66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2A26954-1A19-43DC-259C-AC01882B3B42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3D79394-AF05-FBDC-7F08-6CE53E985678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B0D58B03-71E0-B8D6-E0F2-C22B48F4C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D09B245-F0E3-92C3-464A-437E51783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8273AE6F-FDC4-A16C-9E5B-6226B45C6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CA4CE54-9A94-36CD-8977-05C40F16A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DA63B-E3E8-5221-5240-79DBD4C07BC2}"/>
                </a:ext>
              </a:extLst>
            </p:cNvPr>
            <p:cNvGrpSpPr/>
            <p:nvPr/>
          </p:nvGrpSpPr>
          <p:grpSpPr>
            <a:xfrm>
              <a:off x="1015832" y="4416153"/>
              <a:ext cx="4045898" cy="609395"/>
              <a:chOff x="1015832" y="4416153"/>
              <a:chExt cx="4045898" cy="6093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E53BBE72-C3B1-5903-8BCE-A004ABC698F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5E26D94-426F-CD51-EBFB-23A1A585DD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975BA09-403F-4DCC-DCA4-165A0CFFA950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1491B45-B802-D8D6-6230-6E08B2CD92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A668D4-1925-9791-D297-6A40FCF8ED16}"/>
                      </a:ext>
                    </a:extLst>
                  </p:cNvPr>
                  <p:cNvSpPr txBox="1"/>
                  <p:nvPr/>
                </p:nvSpPr>
                <p:spPr>
                  <a:xfrm>
                    <a:off x="2804622" y="441615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A668D4-1925-9791-D297-6A40FCF8ED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4622" y="4416153"/>
                    <a:ext cx="372654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CD185D-BF25-9B9C-ED07-646812E94C89}"/>
              </a:ext>
            </a:extLst>
          </p:cNvPr>
          <p:cNvGrpSpPr/>
          <p:nvPr/>
        </p:nvGrpSpPr>
        <p:grpSpPr>
          <a:xfrm>
            <a:off x="1154615" y="4539157"/>
            <a:ext cx="3750249" cy="543248"/>
            <a:chOff x="801278" y="4416153"/>
            <a:chExt cx="4483963" cy="60939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62DE5E-462D-E090-C641-109C3B1F0BE2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29D4E60-F9FB-FBAF-15C9-872C5506AA67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DA4276D-8E53-BBC2-C64F-21A18A112131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60D7AE5-AF04-6FCF-567E-C3C5730C9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2A26E74-2215-6130-D87C-74806E35F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4E0FFE5-B3FC-8425-94F7-8318EA56E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8FC67BD-2FCC-9750-5F66-69D860B200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6080AA33-C68D-7B11-4316-66ABDED11389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A462B61-749A-351B-4AFD-3B4415C87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5172C74-9EEB-2DFF-3026-F48544F8F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32A2363-AA59-50B7-B0BE-871999317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A43A6542-279B-FB95-2090-32F97A2591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4E4BBCD-2F77-D1B6-E71B-F246C6C47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0F665D1-C2EA-2480-33B6-1EF8A974A089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0A3BC90-DB70-3A1E-54CC-9CB3BDB63D9B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9CAFC16-3959-0763-6441-9B1EB4B3D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D37CAE5-032E-6D75-9219-6F6C53421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1A1949D-F4BD-5C9C-01E7-D806B37C5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6717C08-7AF1-B3D3-450D-A3378D7CAF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6D72367-ABD8-F690-4172-8712F2D51828}"/>
                </a:ext>
              </a:extLst>
            </p:cNvPr>
            <p:cNvGrpSpPr/>
            <p:nvPr/>
          </p:nvGrpSpPr>
          <p:grpSpPr>
            <a:xfrm>
              <a:off x="1015832" y="4416153"/>
              <a:ext cx="4064429" cy="609395"/>
              <a:chOff x="1015832" y="4416153"/>
              <a:chExt cx="4064429" cy="6093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B971DE3-3BFE-C5CC-EDDA-5EABC6BC020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EDF5C5CA-94B2-6BC5-D429-537F0FBF25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999011B-662A-6DC5-92B1-1B85D19F81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07607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999011B-662A-6DC5-92B1-1B85D19F81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7607" y="4562808"/>
                    <a:ext cx="372654" cy="45839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C9CC513-6AB4-9AC8-4397-C23DB8957084}"/>
                      </a:ext>
                    </a:extLst>
                  </p:cNvPr>
                  <p:cNvSpPr txBox="1"/>
                  <p:nvPr/>
                </p:nvSpPr>
                <p:spPr>
                  <a:xfrm>
                    <a:off x="2823152" y="441615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C9CC513-6AB4-9AC8-4397-C23DB89570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3152" y="4416153"/>
                    <a:ext cx="372654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B3945F-6375-DF91-425E-0AD7CFE21840}"/>
              </a:ext>
            </a:extLst>
          </p:cNvPr>
          <p:cNvGrpSpPr/>
          <p:nvPr/>
        </p:nvGrpSpPr>
        <p:grpSpPr>
          <a:xfrm>
            <a:off x="1517926" y="5175629"/>
            <a:ext cx="3750249" cy="527750"/>
            <a:chOff x="801278" y="4433538"/>
            <a:chExt cx="4483963" cy="59201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35C2F64-0B23-8531-1CA9-00AF20CE3E06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E10583E-13AE-1A0A-ADD5-15DD88FDFEDD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A9186AD7-D942-D2B0-BFB4-2F55ED542747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613DCED-50BC-31E7-4ADF-81703E98F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33D1568-A65E-334C-EAC4-1A9D9153F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D965C6B-AA98-B8B2-BABB-2139653F96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2EA030A3-776A-486B-2D5F-69A662F57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EDD17B9-7181-8A19-7CCA-04C1DA14B5C4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D113CAC-3F7E-E1F9-8982-18CFE8335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BDABA0B-A6E4-9E0E-32CF-80CDB91873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8B71A0CB-CED0-FF31-3729-67CB6C7BD1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138867DD-7B0A-E7D6-B5C2-0458BA10D4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E676E61-1BEB-5564-167D-3E09DE73D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F65CD79-D933-06C8-8805-D2AFC4E75C6A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2DE672AF-0CC9-FD5E-DCCE-7CB01E3CE265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08285F1-E608-3089-CD10-97242C2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3D7C6B8-6B39-0BC8-EDFF-00BD657E5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E05372C-18BB-6432-FB8C-2CDDEC2C14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074C4C3-C124-4B9F-26D3-5971EDE47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6591B55-75CE-F22C-5D4A-C7C1B06C2A7E}"/>
                </a:ext>
              </a:extLst>
            </p:cNvPr>
            <p:cNvGrpSpPr/>
            <p:nvPr/>
          </p:nvGrpSpPr>
          <p:grpSpPr>
            <a:xfrm>
              <a:off x="1015832" y="4433538"/>
              <a:ext cx="4064429" cy="592010"/>
              <a:chOff x="1015832" y="4433538"/>
              <a:chExt cx="4064429" cy="5920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356D92D-6F72-5217-E1D3-0EBE7FF1FED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8D8D4CED-1CCD-2A88-9471-91C7210FA5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F75DBA5-35E6-A6D8-50AC-F6361ACF87BF}"/>
                      </a:ext>
                    </a:extLst>
                  </p:cNvPr>
                  <p:cNvSpPr txBox="1"/>
                  <p:nvPr/>
                </p:nvSpPr>
                <p:spPr>
                  <a:xfrm>
                    <a:off x="4707607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F75DBA5-35E6-A6D8-50AC-F6361ACF87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7607" y="4562808"/>
                    <a:ext cx="372654" cy="45839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CC3564E-DC34-3EB5-AF20-FC6EB21DD0E6}"/>
                      </a:ext>
                    </a:extLst>
                  </p:cNvPr>
                  <p:cNvSpPr txBox="1"/>
                  <p:nvPr/>
                </p:nvSpPr>
                <p:spPr>
                  <a:xfrm>
                    <a:off x="2823152" y="4433538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CC3564E-DC34-3EB5-AF20-FC6EB21DD0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3152" y="4433538"/>
                    <a:ext cx="372654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5759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ifferential measu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Differential measurements</a:t>
            </a:r>
          </a:p>
        </p:txBody>
      </p:sp>
      <p:grpSp>
        <p:nvGrpSpPr>
          <p:cNvPr id="152" name="Group"/>
          <p:cNvGrpSpPr/>
          <p:nvPr/>
        </p:nvGrpSpPr>
        <p:grpSpPr>
          <a:xfrm>
            <a:off x="783225" y="1637523"/>
            <a:ext cx="2346186" cy="4365664"/>
            <a:chOff x="0" y="-274277"/>
            <a:chExt cx="2346184" cy="4365662"/>
          </a:xfrm>
        </p:grpSpPr>
        <p:pic>
          <p:nvPicPr>
            <p:cNvPr id="148" name="diff_measure.svg" descr="diff_measure.svg"/>
            <p:cNvPicPr>
              <a:picLocks noChangeAspect="1"/>
            </p:cNvPicPr>
            <p:nvPr/>
          </p:nvPicPr>
          <p:blipFill>
            <a:blip r:embed="rId2"/>
            <a:srcRect l="37222" t="8195" r="36114" b="10641"/>
            <a:stretch>
              <a:fillRect/>
            </a:stretch>
          </p:blipFill>
          <p:spPr>
            <a:xfrm>
              <a:off x="0" y="0"/>
              <a:ext cx="2346185" cy="35007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" name="698 nm clock laser"/>
            <p:cNvSpPr txBox="1"/>
            <p:nvPr/>
          </p:nvSpPr>
          <p:spPr>
            <a:xfrm>
              <a:off x="161886" y="3720545"/>
              <a:ext cx="202255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F0016"/>
                  </a:solidFill>
                </a:defRPr>
              </a:lvl1pPr>
            </a:lstStyle>
            <a:p>
              <a:r>
                <a:t>698 nm clock laser</a:t>
              </a:r>
            </a:p>
          </p:txBody>
        </p:sp>
        <p:sp>
          <p:nvSpPr>
            <p:cNvPr id="150" name="Line"/>
            <p:cNvSpPr/>
            <p:nvPr/>
          </p:nvSpPr>
          <p:spPr>
            <a:xfrm flipV="1">
              <a:off x="1173162" y="3503040"/>
              <a:ext cx="1" cy="250595"/>
            </a:xfrm>
            <a:prstGeom prst="line">
              <a:avLst/>
            </a:prstGeom>
            <a:noFill/>
            <a:ln w="25400" cap="flat">
              <a:solidFill>
                <a:srgbClr val="FF2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51" name="813 nm lattice"/>
            <p:cNvSpPr txBox="1"/>
            <p:nvPr/>
          </p:nvSpPr>
          <p:spPr>
            <a:xfrm>
              <a:off x="405003" y="-274278"/>
              <a:ext cx="1430422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F019E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813 nm lattice</a:t>
              </a:r>
            </a:p>
          </p:txBody>
        </p:sp>
      </p:grpSp>
      <p:pic>
        <p:nvPicPr>
          <p:cNvPr id="153" name="diff_measure.pdf" descr="diff_measur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26" y="1852488"/>
            <a:ext cx="5303132" cy="409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MLE_sim.pdf" descr="MLE_sim.pdf"/>
          <p:cNvPicPr>
            <a:picLocks noChangeAspect="1"/>
          </p:cNvPicPr>
          <p:nvPr/>
        </p:nvPicPr>
        <p:blipFill>
          <a:blip r:embed="rId4"/>
          <a:srcRect r="66406"/>
          <a:stretch>
            <a:fillRect/>
          </a:stretch>
        </p:blipFill>
        <p:spPr>
          <a:xfrm>
            <a:off x="8441015" y="2241905"/>
            <a:ext cx="3428754" cy="312476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Measurements beyond laser coherence time"/>
          <p:cNvSpPr txBox="1"/>
          <p:nvPr/>
        </p:nvSpPr>
        <p:spPr>
          <a:xfrm>
            <a:off x="9160846" y="5428859"/>
            <a:ext cx="244997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Measurements beyond laser coherence time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19640B-69A1-47AA-392F-D636D9B98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t="9885" b="18250"/>
          <a:stretch>
            <a:fillRect/>
          </a:stretch>
        </p:blipFill>
        <p:spPr bwMode="auto">
          <a:xfrm>
            <a:off x="2697480" y="2227925"/>
            <a:ext cx="6797040" cy="39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19193-9F8D-11B0-B98C-A43E7F14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0FFD5-6ACC-7F07-141C-767A1E5E5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14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Early localization of terrestrial band sources before merger.  </a:t>
            </a:r>
          </a:p>
        </p:txBody>
      </p:sp>
    </p:spTree>
    <p:extLst>
      <p:ext uri="{BB962C8B-B14F-4D97-AF65-F5344CB8AC3E}">
        <p14:creationId xmlns:p14="http://schemas.microsoft.com/office/powerpoint/2010/main" val="995305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4868-DDDF-420B-73C1-B1ED03E84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F7FF-D60E-E797-B340-1170FC1D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C2DF-16FA-87AE-B972-C6853EE70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/>
          </a:bodyPr>
          <a:lstStyle/>
          <a:p>
            <a:r>
              <a:rPr lang="en-US" dirty="0"/>
              <a:t>Fast localization of LISA band sources  (heavy/intermediate mass black holes), outside of LIGO/3G band. </a:t>
            </a:r>
          </a:p>
        </p:txBody>
      </p:sp>
      <p:pic>
        <p:nvPicPr>
          <p:cNvPr id="2050" name="Picture 2" descr="Looking ahead to the LISA gravitational-wave detector | Astronomy.com">
            <a:extLst>
              <a:ext uri="{FF2B5EF4-FFF2-40B4-BE49-F238E27FC236}">
                <a16:creationId xmlns:a16="http://schemas.microsoft.com/office/drawing/2014/main" id="{D2934589-3410-C605-F31D-881FDF207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85" y="2936254"/>
            <a:ext cx="4518135" cy="311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868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EBCDD-FF93-658B-91F0-A8716D1E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D0CD-5CAA-AD2A-B026-769FA501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563B0-9A61-2818-388A-395D79441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/>
          </a:bodyPr>
          <a:lstStyle/>
          <a:p>
            <a:r>
              <a:rPr lang="en-US" dirty="0"/>
              <a:t>High redshift low mass black-holes (seeds for supermassive black holes). Redshifted to below terrestrial band.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First-ever close-up of a supermassive black hole sharpened to 'full  resolution' by AI, and the results are stunning | Live Science">
            <a:extLst>
              <a:ext uri="{FF2B5EF4-FFF2-40B4-BE49-F238E27FC236}">
                <a16:creationId xmlns:a16="http://schemas.microsoft.com/office/drawing/2014/main" id="{304722F0-8887-FCA9-918B-16B5619F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194" y="3077019"/>
            <a:ext cx="5666131" cy="324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777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2233-BF2C-57DF-8876-C69F75120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C9EB-D053-8FD1-2805-09D52DC3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Cases </a:t>
            </a:r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5C3E244C-C7A1-C6AE-6215-D0A036419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63" y="3170528"/>
            <a:ext cx="6483683" cy="3225419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82FAE07-F686-830A-6B13-F5E74F434CEA}"/>
              </a:ext>
            </a:extLst>
          </p:cNvPr>
          <p:cNvSpPr/>
          <p:nvPr/>
        </p:nvSpPr>
        <p:spPr>
          <a:xfrm>
            <a:off x="9358532" y="4535130"/>
            <a:ext cx="368029" cy="374776"/>
          </a:xfrm>
          <a:prstGeom prst="ellipse">
            <a:avLst/>
          </a:prstGeom>
          <a:solidFill>
            <a:srgbClr val="C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a strain&#10;&#10;AI-generated content may be incorrect.">
            <a:extLst>
              <a:ext uri="{FF2B5EF4-FFF2-40B4-BE49-F238E27FC236}">
                <a16:creationId xmlns:a16="http://schemas.microsoft.com/office/drawing/2014/main" id="{AD7C8E0B-B566-8659-80E7-04541C7C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850926"/>
            <a:ext cx="4028311" cy="333633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6CCBF6-FEE4-4F88-7C6D-5E15A64C8F3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66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02060"/>
                </a:solidFill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2060"/>
                </a:solidFill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02060"/>
                </a:solidFill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02060"/>
                </a:solidFill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02060"/>
                </a:solidFill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Signatures of eccentricity/precession at early inspiral stages. Can select out higher order frequency components of signals. </a:t>
            </a:r>
          </a:p>
        </p:txBody>
      </p:sp>
    </p:spTree>
    <p:extLst>
      <p:ext uri="{BB962C8B-B14F-4D97-AF65-F5344CB8AC3E}">
        <p14:creationId xmlns:p14="http://schemas.microsoft.com/office/powerpoint/2010/main" val="1988838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0DBCE-BC07-1382-95B3-DB3FD5F30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DE1F-C082-D440-257F-1D1381E1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Cases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3A255-D35B-6919-5A62-76DFFE54A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5778" cy="4351338"/>
          </a:xfrm>
        </p:spPr>
        <p:txBody>
          <a:bodyPr/>
          <a:lstStyle/>
          <a:p>
            <a:r>
              <a:rPr lang="en-US" dirty="0"/>
              <a:t>Continuous waves : Slow spinning neutron stars. Not found. Do they exist????? Who knows????</a:t>
            </a:r>
          </a:p>
          <a:p>
            <a:endParaRPr lang="en-US" dirty="0"/>
          </a:p>
          <a:p>
            <a:r>
              <a:rPr lang="en-US" dirty="0"/>
              <a:t>Neutron star paleontology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Radio quiet 🤫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4A9E47-A00E-F61D-4257-014B49B3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962" y="1825625"/>
            <a:ext cx="6141308" cy="4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86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8E255-58A9-EA0B-A8E9-1BE720943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3C42-70AB-6D39-61B6-D9701ED0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1D0D6-0802-CA25-5724-1F502F110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8548"/>
          </a:xfrm>
        </p:spPr>
        <p:txBody>
          <a:bodyPr/>
          <a:lstStyle/>
          <a:p>
            <a:r>
              <a:rPr lang="en-US" dirty="0"/>
              <a:t>Can we achieve the laser noise requirements? Optimal controls problem </a:t>
            </a:r>
          </a:p>
          <a:p>
            <a:endParaRPr lang="en-US" dirty="0"/>
          </a:p>
          <a:p>
            <a:r>
              <a:rPr lang="en-US" dirty="0"/>
              <a:t>What if we don’t exactly know how a signal is evolving?? Any cool clock techniques available to us?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Need to figure out localization for general sources. Current analysis only with + polarized sources. </a:t>
            </a:r>
          </a:p>
        </p:txBody>
      </p:sp>
    </p:spTree>
    <p:extLst>
      <p:ext uri="{BB962C8B-B14F-4D97-AF65-F5344CB8AC3E}">
        <p14:creationId xmlns:p14="http://schemas.microsoft.com/office/powerpoint/2010/main" val="614636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3324-E2C8-5B0F-8B4B-25332FFB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/>
              <a:t>you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19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tomic clo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Atomic clocks</a:t>
            </a:r>
          </a:p>
        </p:txBody>
      </p:sp>
      <p:pic>
        <p:nvPicPr>
          <p:cNvPr id="103" name="pasted-movie.png" descr="pasted-movie.png"/>
          <p:cNvPicPr>
            <a:picLocks noChangeAspect="1"/>
          </p:cNvPicPr>
          <p:nvPr/>
        </p:nvPicPr>
        <p:blipFill>
          <a:blip r:embed="rId2"/>
          <a:srcRect l="20087" t="45567" r="1" b="1"/>
          <a:stretch>
            <a:fillRect/>
          </a:stretch>
        </p:blipFill>
        <p:spPr>
          <a:xfrm>
            <a:off x="2673651" y="2582487"/>
            <a:ext cx="10140157" cy="2101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89" y="0"/>
                </a:moveTo>
                <a:lnTo>
                  <a:pt x="7610" y="106"/>
                </a:lnTo>
                <a:lnTo>
                  <a:pt x="7610" y="0"/>
                </a:lnTo>
                <a:lnTo>
                  <a:pt x="7589" y="0"/>
                </a:lnTo>
                <a:close/>
                <a:moveTo>
                  <a:pt x="18422" y="0"/>
                </a:moveTo>
                <a:lnTo>
                  <a:pt x="18422" y="902"/>
                </a:lnTo>
                <a:lnTo>
                  <a:pt x="18422" y="1016"/>
                </a:lnTo>
                <a:lnTo>
                  <a:pt x="18358" y="1053"/>
                </a:lnTo>
                <a:cubicBezTo>
                  <a:pt x="18304" y="1083"/>
                  <a:pt x="18293" y="1144"/>
                  <a:pt x="18293" y="1416"/>
                </a:cubicBezTo>
                <a:cubicBezTo>
                  <a:pt x="18293" y="1688"/>
                  <a:pt x="18304" y="1749"/>
                  <a:pt x="18358" y="1779"/>
                </a:cubicBezTo>
                <a:cubicBezTo>
                  <a:pt x="18416" y="1811"/>
                  <a:pt x="18423" y="1868"/>
                  <a:pt x="18430" y="2305"/>
                </a:cubicBezTo>
                <a:cubicBezTo>
                  <a:pt x="18437" y="2775"/>
                  <a:pt x="18434" y="2798"/>
                  <a:pt x="18347" y="2966"/>
                </a:cubicBezTo>
                <a:cubicBezTo>
                  <a:pt x="18113" y="3421"/>
                  <a:pt x="17992" y="3782"/>
                  <a:pt x="17866" y="4390"/>
                </a:cubicBezTo>
                <a:cubicBezTo>
                  <a:pt x="17643" y="5468"/>
                  <a:pt x="17513" y="7053"/>
                  <a:pt x="17512" y="8735"/>
                </a:cubicBezTo>
                <a:cubicBezTo>
                  <a:pt x="17512" y="9412"/>
                  <a:pt x="17367" y="11757"/>
                  <a:pt x="17271" y="12628"/>
                </a:cubicBezTo>
                <a:cubicBezTo>
                  <a:pt x="17098" y="14191"/>
                  <a:pt x="16897" y="14329"/>
                  <a:pt x="16724" y="13011"/>
                </a:cubicBezTo>
                <a:cubicBezTo>
                  <a:pt x="16618" y="12205"/>
                  <a:pt x="16565" y="11493"/>
                  <a:pt x="16413" y="8735"/>
                </a:cubicBezTo>
                <a:cubicBezTo>
                  <a:pt x="16265" y="6068"/>
                  <a:pt x="16192" y="5021"/>
                  <a:pt x="16107" y="4317"/>
                </a:cubicBezTo>
                <a:cubicBezTo>
                  <a:pt x="15931" y="2870"/>
                  <a:pt x="15698" y="3070"/>
                  <a:pt x="15533" y="4806"/>
                </a:cubicBezTo>
                <a:cubicBezTo>
                  <a:pt x="15460" y="5580"/>
                  <a:pt x="15406" y="6421"/>
                  <a:pt x="15221" y="9731"/>
                </a:cubicBezTo>
                <a:cubicBezTo>
                  <a:pt x="15084" y="12189"/>
                  <a:pt x="14979" y="13266"/>
                  <a:pt x="14824" y="13758"/>
                </a:cubicBezTo>
                <a:cubicBezTo>
                  <a:pt x="14731" y="14055"/>
                  <a:pt x="14664" y="14005"/>
                  <a:pt x="14564" y="13566"/>
                </a:cubicBezTo>
                <a:cubicBezTo>
                  <a:pt x="14410" y="12894"/>
                  <a:pt x="14336" y="12009"/>
                  <a:pt x="14147" y="8585"/>
                </a:cubicBezTo>
                <a:cubicBezTo>
                  <a:pt x="13913" y="4342"/>
                  <a:pt x="13806" y="3354"/>
                  <a:pt x="13584" y="3354"/>
                </a:cubicBezTo>
                <a:cubicBezTo>
                  <a:pt x="13535" y="3354"/>
                  <a:pt x="13475" y="3454"/>
                  <a:pt x="13436" y="3603"/>
                </a:cubicBezTo>
                <a:cubicBezTo>
                  <a:pt x="13337" y="3978"/>
                  <a:pt x="13205" y="5478"/>
                  <a:pt x="13094" y="7458"/>
                </a:cubicBezTo>
                <a:cubicBezTo>
                  <a:pt x="12899" y="10969"/>
                  <a:pt x="12856" y="11635"/>
                  <a:pt x="12775" y="12440"/>
                </a:cubicBezTo>
                <a:cubicBezTo>
                  <a:pt x="12603" y="14140"/>
                  <a:pt x="12401" y="14378"/>
                  <a:pt x="12219" y="13097"/>
                </a:cubicBezTo>
                <a:cubicBezTo>
                  <a:pt x="12119" y="12400"/>
                  <a:pt x="12037" y="11267"/>
                  <a:pt x="11891" y="8609"/>
                </a:cubicBezTo>
                <a:cubicBezTo>
                  <a:pt x="11662" y="4449"/>
                  <a:pt x="11546" y="3346"/>
                  <a:pt x="11337" y="3358"/>
                </a:cubicBezTo>
                <a:cubicBezTo>
                  <a:pt x="11114" y="3370"/>
                  <a:pt x="11006" y="4335"/>
                  <a:pt x="10788" y="8315"/>
                </a:cubicBezTo>
                <a:cubicBezTo>
                  <a:pt x="10596" y="11827"/>
                  <a:pt x="10517" y="12807"/>
                  <a:pt x="10368" y="13497"/>
                </a:cubicBezTo>
                <a:cubicBezTo>
                  <a:pt x="10303" y="13799"/>
                  <a:pt x="10263" y="13893"/>
                  <a:pt x="10196" y="13893"/>
                </a:cubicBezTo>
                <a:cubicBezTo>
                  <a:pt x="10123" y="13893"/>
                  <a:pt x="10094" y="13806"/>
                  <a:pt x="10009" y="13350"/>
                </a:cubicBezTo>
                <a:cubicBezTo>
                  <a:pt x="9887" y="12702"/>
                  <a:pt x="9801" y="11696"/>
                  <a:pt x="9680" y="9458"/>
                </a:cubicBezTo>
                <a:cubicBezTo>
                  <a:pt x="9454" y="5300"/>
                  <a:pt x="9350" y="3983"/>
                  <a:pt x="9212" y="3578"/>
                </a:cubicBezTo>
                <a:cubicBezTo>
                  <a:pt x="8937" y="2767"/>
                  <a:pt x="8768" y="3906"/>
                  <a:pt x="8546" y="8070"/>
                </a:cubicBezTo>
                <a:cubicBezTo>
                  <a:pt x="8403" y="10769"/>
                  <a:pt x="8339" y="11753"/>
                  <a:pt x="8256" y="12542"/>
                </a:cubicBezTo>
                <a:cubicBezTo>
                  <a:pt x="8130" y="13746"/>
                  <a:pt x="7977" y="14195"/>
                  <a:pt x="7843" y="13758"/>
                </a:cubicBezTo>
                <a:cubicBezTo>
                  <a:pt x="7681" y="13230"/>
                  <a:pt x="7570" y="12056"/>
                  <a:pt x="7412" y="9172"/>
                </a:cubicBezTo>
                <a:cubicBezTo>
                  <a:pt x="7257" y="6333"/>
                  <a:pt x="7191" y="5330"/>
                  <a:pt x="7115" y="4598"/>
                </a:cubicBezTo>
                <a:cubicBezTo>
                  <a:pt x="6940" y="2925"/>
                  <a:pt x="6701" y="2942"/>
                  <a:pt x="6523" y="4639"/>
                </a:cubicBezTo>
                <a:cubicBezTo>
                  <a:pt x="6484" y="5015"/>
                  <a:pt x="6403" y="6149"/>
                  <a:pt x="6345" y="7161"/>
                </a:cubicBezTo>
                <a:cubicBezTo>
                  <a:pt x="6286" y="8172"/>
                  <a:pt x="6207" y="9558"/>
                  <a:pt x="6168" y="10245"/>
                </a:cubicBezTo>
                <a:cubicBezTo>
                  <a:pt x="6052" y="12264"/>
                  <a:pt x="5935" y="13370"/>
                  <a:pt x="5793" y="13774"/>
                </a:cubicBezTo>
                <a:cubicBezTo>
                  <a:pt x="5615" y="14282"/>
                  <a:pt x="5427" y="13372"/>
                  <a:pt x="5279" y="11281"/>
                </a:cubicBezTo>
                <a:cubicBezTo>
                  <a:pt x="5252" y="10905"/>
                  <a:pt x="5186" y="9775"/>
                  <a:pt x="5132" y="8772"/>
                </a:cubicBezTo>
                <a:cubicBezTo>
                  <a:pt x="4897" y="4439"/>
                  <a:pt x="4782" y="3354"/>
                  <a:pt x="4558" y="3354"/>
                </a:cubicBezTo>
                <a:cubicBezTo>
                  <a:pt x="4448" y="3354"/>
                  <a:pt x="4365" y="3695"/>
                  <a:pt x="4284" y="4476"/>
                </a:cubicBezTo>
                <a:cubicBezTo>
                  <a:pt x="4193" y="5355"/>
                  <a:pt x="4138" y="6168"/>
                  <a:pt x="4011" y="8495"/>
                </a:cubicBezTo>
                <a:cubicBezTo>
                  <a:pt x="3951" y="9588"/>
                  <a:pt x="3879" y="10817"/>
                  <a:pt x="3852" y="11224"/>
                </a:cubicBezTo>
                <a:cubicBezTo>
                  <a:pt x="3664" y="14025"/>
                  <a:pt x="3397" y="14700"/>
                  <a:pt x="3177" y="12930"/>
                </a:cubicBezTo>
                <a:cubicBezTo>
                  <a:pt x="3069" y="12065"/>
                  <a:pt x="3020" y="11393"/>
                  <a:pt x="2871" y="8715"/>
                </a:cubicBezTo>
                <a:cubicBezTo>
                  <a:pt x="2672" y="5134"/>
                  <a:pt x="2597" y="4207"/>
                  <a:pt x="2461" y="3656"/>
                </a:cubicBezTo>
                <a:cubicBezTo>
                  <a:pt x="2344" y="3182"/>
                  <a:pt x="2241" y="3239"/>
                  <a:pt x="2122" y="3843"/>
                </a:cubicBezTo>
                <a:cubicBezTo>
                  <a:pt x="2008" y="4421"/>
                  <a:pt x="1926" y="5371"/>
                  <a:pt x="1808" y="7516"/>
                </a:cubicBezTo>
                <a:cubicBezTo>
                  <a:pt x="1581" y="11640"/>
                  <a:pt x="1494" y="12777"/>
                  <a:pt x="1355" y="13428"/>
                </a:cubicBezTo>
                <a:cubicBezTo>
                  <a:pt x="1208" y="14118"/>
                  <a:pt x="1110" y="14078"/>
                  <a:pt x="969" y="13285"/>
                </a:cubicBezTo>
                <a:cubicBezTo>
                  <a:pt x="866" y="12702"/>
                  <a:pt x="764" y="11463"/>
                  <a:pt x="653" y="9433"/>
                </a:cubicBezTo>
                <a:cubicBezTo>
                  <a:pt x="375" y="4324"/>
                  <a:pt x="276" y="3355"/>
                  <a:pt x="29" y="3354"/>
                </a:cubicBezTo>
                <a:cubicBezTo>
                  <a:pt x="18" y="3354"/>
                  <a:pt x="9" y="3364"/>
                  <a:pt x="0" y="3370"/>
                </a:cubicBezTo>
                <a:lnTo>
                  <a:pt x="0" y="21600"/>
                </a:lnTo>
                <a:lnTo>
                  <a:pt x="8085" y="21600"/>
                </a:lnTo>
                <a:lnTo>
                  <a:pt x="21600" y="21600"/>
                </a:lnTo>
                <a:lnTo>
                  <a:pt x="21600" y="1759"/>
                </a:lnTo>
                <a:lnTo>
                  <a:pt x="21600" y="0"/>
                </a:lnTo>
                <a:lnTo>
                  <a:pt x="18422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0" name="Group"/>
          <p:cNvGrpSpPr/>
          <p:nvPr/>
        </p:nvGrpSpPr>
        <p:grpSpPr>
          <a:xfrm>
            <a:off x="343060" y="2153476"/>
            <a:ext cx="2471113" cy="2551048"/>
            <a:chOff x="0" y="0"/>
            <a:chExt cx="2471111" cy="2551046"/>
          </a:xfrm>
        </p:grpSpPr>
        <p:grpSp>
          <p:nvGrpSpPr>
            <p:cNvPr id="106" name="Group"/>
            <p:cNvGrpSpPr/>
            <p:nvPr/>
          </p:nvGrpSpPr>
          <p:grpSpPr>
            <a:xfrm>
              <a:off x="782220" y="426493"/>
              <a:ext cx="1688892" cy="1817845"/>
              <a:chOff x="0" y="0"/>
              <a:chExt cx="1688890" cy="1817843"/>
            </a:xfrm>
          </p:grpSpPr>
          <p:sp>
            <p:nvSpPr>
              <p:cNvPr id="104" name="Line"/>
              <p:cNvSpPr/>
              <p:nvPr/>
            </p:nvSpPr>
            <p:spPr>
              <a:xfrm>
                <a:off x="0" y="0"/>
                <a:ext cx="1688891" cy="0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" name="Line"/>
              <p:cNvSpPr/>
              <p:nvPr/>
            </p:nvSpPr>
            <p:spPr>
              <a:xfrm>
                <a:off x="0" y="1817843"/>
                <a:ext cx="1688891" cy="1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09713"/>
              <a:ext cx="606667" cy="641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3" y="0"/>
              <a:ext cx="572001" cy="641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" name="Line"/>
            <p:cNvSpPr/>
            <p:nvPr/>
          </p:nvSpPr>
          <p:spPr>
            <a:xfrm flipV="1">
              <a:off x="1626666" y="525177"/>
              <a:ext cx="1" cy="162047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1107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amsey interferometry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094382" cy="1325563"/>
          </a:xfrm>
          <a:prstGeom prst="rect">
            <a:avLst/>
          </a:prstGeom>
        </p:spPr>
        <p:txBody>
          <a:bodyPr/>
          <a:lstStyle/>
          <a:p>
            <a:r>
              <a:t>Ramsey interferometry</a:t>
            </a:r>
          </a:p>
        </p:txBody>
      </p:sp>
      <p:pic>
        <p:nvPicPr>
          <p:cNvPr id="113" name="ramsey_fringes.pdf" descr="ramsey_fring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603" y="1382721"/>
            <a:ext cx="5852160" cy="43891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" name="Group"/>
          <p:cNvGrpSpPr/>
          <p:nvPr/>
        </p:nvGrpSpPr>
        <p:grpSpPr>
          <a:xfrm>
            <a:off x="436257" y="2539424"/>
            <a:ext cx="5490615" cy="728803"/>
            <a:chOff x="0" y="0"/>
            <a:chExt cx="5490613" cy="728802"/>
          </a:xfrm>
        </p:grpSpPr>
        <p:grpSp>
          <p:nvGrpSpPr>
            <p:cNvPr id="117" name="Group"/>
            <p:cNvGrpSpPr/>
            <p:nvPr/>
          </p:nvGrpSpPr>
          <p:grpSpPr>
            <a:xfrm>
              <a:off x="-1" y="0"/>
              <a:ext cx="5490615" cy="690291"/>
              <a:chOff x="0" y="0"/>
              <a:chExt cx="5490613" cy="690290"/>
            </a:xfrm>
          </p:grpSpPr>
          <p:sp>
            <p:nvSpPr>
              <p:cNvPr id="114" name="Line"/>
              <p:cNvSpPr/>
              <p:nvPr/>
            </p:nvSpPr>
            <p:spPr>
              <a:xfrm>
                <a:off x="0" y="690290"/>
                <a:ext cx="5490614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" name="Rectangle"/>
              <p:cNvSpPr/>
              <p:nvPr/>
            </p:nvSpPr>
            <p:spPr>
              <a:xfrm>
                <a:off x="256506" y="0"/>
                <a:ext cx="424570" cy="685299"/>
              </a:xfrm>
              <a:prstGeom prst="rect">
                <a:avLst/>
              </a:prstGeom>
              <a:solidFill>
                <a:srgbClr val="FFFFF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" name="Rectangle"/>
              <p:cNvSpPr/>
              <p:nvPr/>
            </p:nvSpPr>
            <p:spPr>
              <a:xfrm>
                <a:off x="4803106" y="0"/>
                <a:ext cx="424570" cy="685299"/>
              </a:xfrm>
              <a:prstGeom prst="rect">
                <a:avLst/>
              </a:prstGeom>
              <a:solidFill>
                <a:srgbClr val="FFFFF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18" name="Rectangle"/>
            <p:cNvSpPr/>
            <p:nvPr/>
          </p:nvSpPr>
          <p:spPr>
            <a:xfrm>
              <a:off x="4836552" y="598593"/>
              <a:ext cx="356683" cy="13021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19" name="Rectangle"/>
            <p:cNvSpPr/>
            <p:nvPr/>
          </p:nvSpPr>
          <p:spPr>
            <a:xfrm>
              <a:off x="289952" y="598593"/>
              <a:ext cx="355333" cy="13021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pic>
        <p:nvPicPr>
          <p:cNvPr id="1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10" y="2623305"/>
            <a:ext cx="189892" cy="56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201" y="2623305"/>
            <a:ext cx="189891" cy="56104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e"/>
          <p:cNvSpPr/>
          <p:nvPr/>
        </p:nvSpPr>
        <p:spPr>
          <a:xfrm flipH="1" flipV="1">
            <a:off x="1260042" y="2856590"/>
            <a:ext cx="3849019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24" name="T"/>
          <p:cNvSpPr txBox="1"/>
          <p:nvPr/>
        </p:nvSpPr>
        <p:spPr>
          <a:xfrm>
            <a:off x="2940687" y="2276387"/>
            <a:ext cx="30530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r>
              <a:t>T</a:t>
            </a:r>
          </a:p>
        </p:txBody>
      </p:sp>
      <p:sp>
        <p:nvSpPr>
          <p:cNvPr id="125" name="If laser is coherent over time T, we get clean Ramsey fringes…"/>
          <p:cNvSpPr txBox="1"/>
          <p:nvPr/>
        </p:nvSpPr>
        <p:spPr>
          <a:xfrm>
            <a:off x="1537062" y="4023519"/>
            <a:ext cx="355591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t>If laser is coherent over time T, we get clean Ramsey fringes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endParaRPr/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t>Used for ultra-low frequency feedback to clock laser   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584" y="235981"/>
            <a:ext cx="189891" cy="56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984" y="148419"/>
            <a:ext cx="2134095" cy="291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239" y="491778"/>
            <a:ext cx="2310242" cy="29132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Longer T = better frequency sensitivity"/>
          <p:cNvSpPr txBox="1"/>
          <p:nvPr/>
        </p:nvSpPr>
        <p:spPr>
          <a:xfrm>
            <a:off x="6985143" y="5872285"/>
            <a:ext cx="552482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r>
              <a:t>Longer T = better frequency sensitivity</a:t>
            </a:r>
          </a:p>
        </p:txBody>
      </p:sp>
    </p:spTree>
    <p:extLst>
      <p:ext uri="{BB962C8B-B14F-4D97-AF65-F5344CB8AC3E}">
        <p14:creationId xmlns:p14="http://schemas.microsoft.com/office/powerpoint/2010/main" val="2257436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ical clock op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clock operation</a:t>
            </a:r>
          </a:p>
        </p:txBody>
      </p:sp>
      <p:pic>
        <p:nvPicPr>
          <p:cNvPr id="132" name="se2919625002.jpeg" descr="se291962500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29" y="1739809"/>
            <a:ext cx="6776689" cy="4150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. A. Diddams et al Science 293,825-828(2001)"/>
          <p:cNvSpPr txBox="1"/>
          <p:nvPr/>
        </p:nvSpPr>
        <p:spPr>
          <a:xfrm>
            <a:off x="5571570" y="5578083"/>
            <a:ext cx="3604668" cy="62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1400" i="1">
                <a:solidFill>
                  <a:srgbClr val="002060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</a:lstStyle>
          <a:p>
            <a:r>
              <a:t>S. A. Diddams et al Science 293,825-828(2001)</a:t>
            </a:r>
          </a:p>
        </p:txBody>
      </p:sp>
      <p:sp>
        <p:nvSpPr>
          <p:cNvPr id="134" name="Optical frequency combs used to down-convert optical to microwave frequencies"/>
          <p:cNvSpPr txBox="1"/>
          <p:nvPr/>
        </p:nvSpPr>
        <p:spPr>
          <a:xfrm>
            <a:off x="8138024" y="2302237"/>
            <a:ext cx="3555912" cy="90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r>
              <a:t>Optical frequency combs used to down-convert optical to microwave frequencies </a:t>
            </a:r>
          </a:p>
        </p:txBody>
      </p:sp>
    </p:spTree>
    <p:extLst>
      <p:ext uri="{BB962C8B-B14F-4D97-AF65-F5344CB8AC3E}">
        <p14:creationId xmlns:p14="http://schemas.microsoft.com/office/powerpoint/2010/main" val="269358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ifferential measu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Differential measurements</a:t>
            </a:r>
          </a:p>
        </p:txBody>
      </p:sp>
      <p:pic>
        <p:nvPicPr>
          <p:cNvPr id="158" name="ellipse.gif" descr="ellipse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53" y="1578525"/>
            <a:ext cx="4700423" cy="4628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twoSitePoints.gif" descr="twoSitePoint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96527" y="452672"/>
            <a:ext cx="3647343" cy="2553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ines.gif" descr="sines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76756" y="3495880"/>
            <a:ext cx="3462384" cy="23704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A7D97-5FAD-4575-3466-4A90CE2702DD}"/>
              </a:ext>
            </a:extLst>
          </p:cNvPr>
          <p:cNvSpPr txBox="1"/>
          <p:nvPr/>
        </p:nvSpPr>
        <p:spPr>
          <a:xfrm>
            <a:off x="8654120" y="5987017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Fira Sans Thin" panose="020B0303050000020004" pitchFamily="34" charset="0"/>
              </a:rPr>
              <a:t>animation: Shimon </a:t>
            </a:r>
            <a:r>
              <a:rPr lang="en-US" sz="1400" dirty="0" err="1">
                <a:latin typeface="Fira Sans Thin" panose="020B0303050000020004" pitchFamily="34" charset="0"/>
              </a:rPr>
              <a:t>Kolkowitz</a:t>
            </a:r>
            <a:endParaRPr lang="en-US" sz="1400" dirty="0">
              <a:latin typeface="Fira Sans Thin" panose="020B03030500000200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ifferential clock comparisons with 87S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Differential clock comparisons with </a:t>
            </a:r>
            <a:r>
              <a:rPr baseline="31999"/>
              <a:t>87</a:t>
            </a:r>
            <a:r>
              <a:t>Sr</a:t>
            </a:r>
          </a:p>
        </p:txBody>
      </p:sp>
    </p:spTree>
    <p:extLst>
      <p:ext uri="{BB962C8B-B14F-4D97-AF65-F5344CB8AC3E}">
        <p14:creationId xmlns:p14="http://schemas.microsoft.com/office/powerpoint/2010/main" val="2913827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r term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Sr term diagram</a:t>
            </a:r>
          </a:p>
        </p:txBody>
      </p:sp>
      <p:pic>
        <p:nvPicPr>
          <p:cNvPr id="139" name="pasted-movie.png" descr="pasted-movi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90737" y="1676890"/>
            <a:ext cx="5248877" cy="440103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Bowden, W., Hobson, R., Hill, I.R. et al., 2019"/>
          <p:cNvSpPr txBox="1"/>
          <p:nvPr/>
        </p:nvSpPr>
        <p:spPr>
          <a:xfrm>
            <a:off x="4326021" y="5724537"/>
            <a:ext cx="386273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600" i="1">
                <a:solidFill>
                  <a:srgbClr val="222222"/>
                </a:solidFill>
                <a:latin typeface="Fira Sans Thin"/>
                <a:ea typeface="Fira Sans Thin"/>
                <a:cs typeface="Fira Sans Thin"/>
                <a:sym typeface="Fira Sans Thin"/>
              </a:defRPr>
            </a:lvl1pPr>
          </a:lstStyle>
          <a:p>
            <a:r>
              <a:t>Bowden, W., Hobson, R., Hill, I.R. et al., 2019 </a:t>
            </a:r>
          </a:p>
        </p:txBody>
      </p:sp>
      <p:sp>
        <p:nvSpPr>
          <p:cNvPr id="141" name="Oval"/>
          <p:cNvSpPr/>
          <p:nvPr/>
        </p:nvSpPr>
        <p:spPr>
          <a:xfrm rot="20231334">
            <a:off x="3551486" y="4934806"/>
            <a:ext cx="753705" cy="438666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42" name="In order to use 87Sr as an optical clock, we need an extremely stable 698 nm laser. The coherence time of the laser sets an upper limit to Ramsey interrogation"/>
          <p:cNvSpPr txBox="1"/>
          <p:nvPr/>
        </p:nvSpPr>
        <p:spPr>
          <a:xfrm>
            <a:off x="8541137" y="830877"/>
            <a:ext cx="3555912" cy="169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dirty="0"/>
              <a:t>In order to use </a:t>
            </a:r>
            <a:r>
              <a:rPr baseline="31999" dirty="0"/>
              <a:t>87</a:t>
            </a:r>
            <a:r>
              <a:rPr dirty="0"/>
              <a:t>Sr as an optical clock, we need an extremely stable 698 nm laser. The coherence time of the laser sets an upper limit to Ramsey interrogation </a:t>
            </a:r>
          </a:p>
        </p:txBody>
      </p:sp>
      <p:pic>
        <p:nvPicPr>
          <p:cNvPr id="143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793" y="2842692"/>
            <a:ext cx="2786917" cy="284628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Current state of the art from Jun  Ye’s group at JILA ~ 30 mHz"/>
          <p:cNvSpPr txBox="1"/>
          <p:nvPr/>
        </p:nvSpPr>
        <p:spPr>
          <a:xfrm>
            <a:off x="9098890" y="5603887"/>
            <a:ext cx="316272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600" i="1">
                <a:solidFill>
                  <a:srgbClr val="222222"/>
                </a:solidFill>
                <a:latin typeface="Fira Sans Thin"/>
                <a:ea typeface="Fira Sans Thin"/>
                <a:cs typeface="Fira Sans Thin"/>
                <a:sym typeface="Fira Sans Thin"/>
              </a:defRPr>
            </a:pPr>
            <a:r>
              <a:t>Current state of the art from Jun </a:t>
            </a:r>
            <a:br/>
            <a:r>
              <a:t>Ye’s group at JILA ~ 30 mHz</a:t>
            </a:r>
          </a:p>
        </p:txBody>
      </p:sp>
      <p:sp>
        <p:nvSpPr>
          <p:cNvPr id="145" name="doubly forbidden transition, weakly allowed through nuclear spin in 87Sr"/>
          <p:cNvSpPr txBox="1"/>
          <p:nvPr/>
        </p:nvSpPr>
        <p:spPr>
          <a:xfrm>
            <a:off x="4479431" y="4699479"/>
            <a:ext cx="3555912" cy="90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t>doubly forbidden transition, weakly allowed through nuclear spin in </a:t>
            </a:r>
            <a:r>
              <a:rPr baseline="31999"/>
              <a:t>87</a:t>
            </a:r>
            <a:r>
              <a:t>Sr</a:t>
            </a:r>
          </a:p>
        </p:txBody>
      </p:sp>
    </p:spTree>
    <p:extLst>
      <p:ext uri="{BB962C8B-B14F-4D97-AF65-F5344CB8AC3E}">
        <p14:creationId xmlns:p14="http://schemas.microsoft.com/office/powerpoint/2010/main" val="2199727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9DEA-2CDD-DB76-4287-8C1D83538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73B0-69D1-01A0-CA42-235644C6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174" y="651604"/>
            <a:ext cx="7124483" cy="1053751"/>
          </a:xfrm>
        </p:spPr>
        <p:txBody>
          <a:bodyPr>
            <a:normAutofit/>
          </a:bodyPr>
          <a:lstStyle/>
          <a:p>
            <a:r>
              <a:rPr lang="en-US" dirty="0"/>
              <a:t>Measurement offset largely inconsequential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11B90-F4E8-9E89-64D1-749B8580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957" y="2062974"/>
            <a:ext cx="5653711" cy="4243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0D594E-93A2-F919-D003-DDA69451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47" y="2062974"/>
            <a:ext cx="5653711" cy="42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BC28-3213-687E-A771-CA355D52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 Detection</a:t>
            </a:r>
          </a:p>
        </p:txBody>
      </p:sp>
      <p:pic>
        <p:nvPicPr>
          <p:cNvPr id="14" name="Picture 13" descr="A diagram of a satellite&#10;&#10;AI-generated content may be incorrect.">
            <a:extLst>
              <a:ext uri="{FF2B5EF4-FFF2-40B4-BE49-F238E27FC236}">
                <a16:creationId xmlns:a16="http://schemas.microsoft.com/office/drawing/2014/main" id="{0BB23B38-AC0F-8913-CB9B-43CFF621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88" y="1915230"/>
            <a:ext cx="9478989" cy="37063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011408-E8C9-7678-3D94-31BB4D758513}"/>
              </a:ext>
            </a:extLst>
          </p:cNvPr>
          <p:cNvSpPr txBox="1"/>
          <p:nvPr/>
        </p:nvSpPr>
        <p:spPr>
          <a:xfrm>
            <a:off x="8657228" y="5846163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Fira Sans Thin" panose="020B0303050000020004" pitchFamily="34" charset="0"/>
              </a:rPr>
              <a:t>Kolkowitz</a:t>
            </a:r>
            <a:r>
              <a:rPr lang="en-US" i="1" dirty="0">
                <a:latin typeface="Fira Sans Thin" panose="020B0303050000020004" pitchFamily="34" charset="0"/>
              </a:rPr>
              <a:t> et. al. PRD 2016</a:t>
            </a:r>
          </a:p>
        </p:txBody>
      </p:sp>
    </p:spTree>
    <p:extLst>
      <p:ext uri="{BB962C8B-B14F-4D97-AF65-F5344CB8AC3E}">
        <p14:creationId xmlns:p14="http://schemas.microsoft.com/office/powerpoint/2010/main" val="1943695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DC7D-0F13-A04B-EF34-450B0E66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Doppler Tracking</a:t>
            </a:r>
          </a:p>
        </p:txBody>
      </p:sp>
      <p:pic>
        <p:nvPicPr>
          <p:cNvPr id="5" name="Content Placeholder 4" descr="A diagram of a waveform&#10;&#10;AI-generated content may be incorrect.">
            <a:extLst>
              <a:ext uri="{FF2B5EF4-FFF2-40B4-BE49-F238E27FC236}">
                <a16:creationId xmlns:a16="http://schemas.microsoft.com/office/drawing/2014/main" id="{CE1CDB77-37A0-9CA1-6303-FFD2CA74A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3556" y="518535"/>
            <a:ext cx="6222667" cy="5820930"/>
          </a:xfrm>
        </p:spPr>
      </p:pic>
      <p:sp>
        <p:nvSpPr>
          <p:cNvPr id="6" name="In order to use 87Sr as an optical clock, we need an extremely stable 698 nm laser. The coherence time of the laser sets an upper limit to Ramsey interrogation">
            <a:extLst>
              <a:ext uri="{FF2B5EF4-FFF2-40B4-BE49-F238E27FC236}">
                <a16:creationId xmlns:a16="http://schemas.microsoft.com/office/drawing/2014/main" id="{72B8DAFF-0046-6AF8-C4A3-4B767AFC9110}"/>
              </a:ext>
            </a:extLst>
          </p:cNvPr>
          <p:cNvSpPr txBox="1"/>
          <p:nvPr/>
        </p:nvSpPr>
        <p:spPr>
          <a:xfrm>
            <a:off x="838200" y="1829233"/>
            <a:ext cx="4130634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sz="2400" dirty="0"/>
              <a:t>Frequency difference due to the doppler shift induced by gravitational wave is averaged over measurement time 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sz="2400" dirty="0"/>
              <a:t>Dynamical Decoupling allows to add phase from every cycle by flipping the sign of the measured frequency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445C-89C0-B90D-AA1D-08E7B4390522}"/>
              </a:ext>
            </a:extLst>
          </p:cNvPr>
          <p:cNvSpPr txBox="1"/>
          <p:nvPr/>
        </p:nvSpPr>
        <p:spPr>
          <a:xfrm>
            <a:off x="3399428" y="5970133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Fira Sans Thin" panose="020B0303050000020004" pitchFamily="34" charset="0"/>
              </a:rPr>
              <a:t>Kolkowitz</a:t>
            </a:r>
            <a:r>
              <a:rPr lang="en-US" i="1" dirty="0">
                <a:latin typeface="Fira Sans Thin" panose="020B0303050000020004" pitchFamily="34" charset="0"/>
              </a:rPr>
              <a:t> et. al. PRD 2016</a:t>
            </a:r>
          </a:p>
        </p:txBody>
      </p:sp>
    </p:spTree>
    <p:extLst>
      <p:ext uri="{BB962C8B-B14F-4D97-AF65-F5344CB8AC3E}">
        <p14:creationId xmlns:p14="http://schemas.microsoft.com/office/powerpoint/2010/main" val="1106206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7E03-25D3-CEA9-D8A0-E1B01C66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27CA6-E6C8-89DA-DA17-B1F5704C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1" y="1925781"/>
            <a:ext cx="5264735" cy="831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7104A7-51BD-6D22-1CE1-9FDD16C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94" y="3510490"/>
            <a:ext cx="4047309" cy="1180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089A0-B607-4925-2D76-E94F0885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727"/>
          <a:stretch>
            <a:fillRect/>
          </a:stretch>
        </p:blipFill>
        <p:spPr>
          <a:xfrm>
            <a:off x="6096001" y="725476"/>
            <a:ext cx="5791200" cy="4710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39CB8-6109-4420-013F-97225208B7DB}"/>
              </a:ext>
            </a:extLst>
          </p:cNvPr>
          <p:cNvSpPr txBox="1"/>
          <p:nvPr/>
        </p:nvSpPr>
        <p:spPr>
          <a:xfrm>
            <a:off x="9431384" y="143890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503050000020004" pitchFamily="34" charset="0"/>
              </a:rPr>
              <a:t>d = 10</a:t>
            </a:r>
            <a:r>
              <a:rPr lang="en-US" baseline="30000" dirty="0">
                <a:latin typeface="Fira Sans Medium" panose="020B0503050000020004" pitchFamily="34" charset="0"/>
              </a:rPr>
              <a:t>10</a:t>
            </a:r>
            <a:r>
              <a:rPr lang="en-US" dirty="0">
                <a:latin typeface="Fira Sans Medium" panose="020B0503050000020004" pitchFamily="34" charset="0"/>
              </a:rPr>
              <a:t> m </a:t>
            </a:r>
          </a:p>
        </p:txBody>
      </p:sp>
    </p:spTree>
    <p:extLst>
      <p:ext uri="{BB962C8B-B14F-4D97-AF65-F5344CB8AC3E}">
        <p14:creationId xmlns:p14="http://schemas.microsoft.com/office/powerpoint/2010/main" val="112998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BCA3B-009C-4F40-C0E8-58DDC569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7911"/>
          <a:stretch>
            <a:fillRect/>
          </a:stretch>
        </p:blipFill>
        <p:spPr>
          <a:xfrm>
            <a:off x="5564778" y="926816"/>
            <a:ext cx="6627222" cy="54013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48982-3110-A75B-F6F0-42C6BCC4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Noise Sources</a:t>
            </a:r>
          </a:p>
        </p:txBody>
      </p:sp>
      <p:sp>
        <p:nvSpPr>
          <p:cNvPr id="6" name="In order to use 87Sr as an optical clock, we need an extremely stable 698 nm laser. The coherence time of the laser sets an upper limit to Ramsey interrogation">
            <a:extLst>
              <a:ext uri="{FF2B5EF4-FFF2-40B4-BE49-F238E27FC236}">
                <a16:creationId xmlns:a16="http://schemas.microsoft.com/office/drawing/2014/main" id="{B707866C-BC40-11A0-9649-A7E32F556F10}"/>
              </a:ext>
            </a:extLst>
          </p:cNvPr>
          <p:cNvSpPr txBox="1"/>
          <p:nvPr/>
        </p:nvSpPr>
        <p:spPr>
          <a:xfrm>
            <a:off x="291633" y="1788350"/>
            <a:ext cx="5804367" cy="401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/>
              <a:t>Quantum projection noise due to the binomial distribution of a finite number of atoms on measurement.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More atoms = Less Noise.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Averages down as 1/sqrt(t)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/>
              <a:t>Residual laser noise from the control loop that locks the two lasers.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More photons = Less noise.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Averages down as 1/sqrt(t) when uncorrelated between measurements, 1/t when correlated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19668073"/>
      </p:ext>
    </p:extLst>
  </p:cSld>
  <p:clrMapOvr>
    <a:masterClrMapping/>
  </p:clrMapOvr>
</p:sld>
</file>

<file path=ppt/theme/theme1.xml><?xml version="1.0" encoding="utf-8"?>
<a:theme xmlns:a="http://schemas.openxmlformats.org/drawingml/2006/main" name="ucb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b" id="{F8FE8C08-37CA-FB40-88BD-F097E2CECE4B}" vid="{627A44A1-2A25-B94C-B1FD-BBD4454793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ucb</Template>
  <TotalTime>1478</TotalTime>
  <Words>775</Words>
  <Application>Microsoft Macintosh PowerPoint</Application>
  <PresentationFormat>Widescreen</PresentationFormat>
  <Paragraphs>166</Paragraphs>
  <Slides>52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Aptos</vt:lpstr>
      <vt:lpstr>Arial</vt:lpstr>
      <vt:lpstr>Calibri</vt:lpstr>
      <vt:lpstr>Cambria Math</vt:lpstr>
      <vt:lpstr>Fira Sans</vt:lpstr>
      <vt:lpstr>Fira Sans Light</vt:lpstr>
      <vt:lpstr>Fira Sans Medium</vt:lpstr>
      <vt:lpstr>Fira Sans Thin</vt:lpstr>
      <vt:lpstr>Gill Sans</vt:lpstr>
      <vt:lpstr>ucb</vt:lpstr>
      <vt:lpstr>Clock Based Gravitational Wave Detection</vt:lpstr>
      <vt:lpstr>Gravitational Waves</vt:lpstr>
      <vt:lpstr>Basic Principle</vt:lpstr>
      <vt:lpstr>Differential measurements</vt:lpstr>
      <vt:lpstr>Differential measurements</vt:lpstr>
      <vt:lpstr>GW Detection</vt:lpstr>
      <vt:lpstr>Doppler Tracking</vt:lpstr>
      <vt:lpstr>Signal strength</vt:lpstr>
      <vt:lpstr>Detector Noise Sources</vt:lpstr>
      <vt:lpstr>Measurement Protocols</vt:lpstr>
      <vt:lpstr>Monochromatic Signals</vt:lpstr>
      <vt:lpstr>Frequency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Phase/Amplitude Estimation</vt:lpstr>
      <vt:lpstr>PowerPoint Presentation</vt:lpstr>
      <vt:lpstr>PowerPoint Presentation</vt:lpstr>
      <vt:lpstr>Estimated error smaller than true error at low averaging times (probably because of laser noise)</vt:lpstr>
      <vt:lpstr>Astrophysics</vt:lpstr>
      <vt:lpstr>Geometry</vt:lpstr>
      <vt:lpstr>Antenna Patterns</vt:lpstr>
      <vt:lpstr>First Attempts at Localization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Chirping Signals?</vt:lpstr>
      <vt:lpstr>Ramsey on chirping signals</vt:lpstr>
      <vt:lpstr>Ramsey on chirping signals</vt:lpstr>
      <vt:lpstr>Ramsey on chirping signals</vt:lpstr>
      <vt:lpstr>Ramsey on chirping signals</vt:lpstr>
      <vt:lpstr>Ramsey on chirping signals</vt:lpstr>
      <vt:lpstr>Ramsey on chirping signals</vt:lpstr>
      <vt:lpstr>Science Cases </vt:lpstr>
      <vt:lpstr>Science Cases </vt:lpstr>
      <vt:lpstr>Science Cases </vt:lpstr>
      <vt:lpstr>Science Cases </vt:lpstr>
      <vt:lpstr>Science Cases </vt:lpstr>
      <vt:lpstr>Open questions!</vt:lpstr>
      <vt:lpstr>Thank you  </vt:lpstr>
      <vt:lpstr>Atomic clocks</vt:lpstr>
      <vt:lpstr>Ramsey interferometry</vt:lpstr>
      <vt:lpstr>Typical clock operation</vt:lpstr>
      <vt:lpstr>Differential clock comparisons with 87Sr</vt:lpstr>
      <vt:lpstr>Sr term diagram</vt:lpstr>
      <vt:lpstr>Measurement offset largely inconsequential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Dhruva Ganapathy</dc:creator>
  <cp:lastModifiedBy>Dhruva Ganapathy</cp:lastModifiedBy>
  <cp:revision>50</cp:revision>
  <dcterms:created xsi:type="dcterms:W3CDTF">2025-09-29T18:51:13Z</dcterms:created>
  <dcterms:modified xsi:type="dcterms:W3CDTF">2025-12-26T14:39:28Z</dcterms:modified>
</cp:coreProperties>
</file>